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8" r:id="rId1"/>
  </p:sldMasterIdLst>
  <p:notesMasterIdLst>
    <p:notesMasterId r:id="rId39"/>
  </p:notesMasterIdLst>
  <p:handoutMasterIdLst>
    <p:handoutMasterId r:id="rId40"/>
  </p:handoutMasterIdLst>
  <p:sldIdLst>
    <p:sldId id="256" r:id="rId2"/>
    <p:sldId id="904" r:id="rId3"/>
    <p:sldId id="905" r:id="rId4"/>
    <p:sldId id="952" r:id="rId5"/>
    <p:sldId id="953" r:id="rId6"/>
    <p:sldId id="962" r:id="rId7"/>
    <p:sldId id="954" r:id="rId8"/>
    <p:sldId id="955" r:id="rId9"/>
    <p:sldId id="958" r:id="rId10"/>
    <p:sldId id="959" r:id="rId11"/>
    <p:sldId id="956" r:id="rId12"/>
    <p:sldId id="968" r:id="rId13"/>
    <p:sldId id="903" r:id="rId14"/>
    <p:sldId id="906" r:id="rId15"/>
    <p:sldId id="964" r:id="rId16"/>
    <p:sldId id="957" r:id="rId17"/>
    <p:sldId id="950" r:id="rId18"/>
    <p:sldId id="960" r:id="rId19"/>
    <p:sldId id="943" r:id="rId20"/>
    <p:sldId id="947" r:id="rId21"/>
    <p:sldId id="948" r:id="rId22"/>
    <p:sldId id="963" r:id="rId23"/>
    <p:sldId id="944" r:id="rId24"/>
    <p:sldId id="902" r:id="rId25"/>
    <p:sldId id="907" r:id="rId26"/>
    <p:sldId id="908" r:id="rId27"/>
    <p:sldId id="911" r:id="rId28"/>
    <p:sldId id="961" r:id="rId29"/>
    <p:sldId id="913" r:id="rId30"/>
    <p:sldId id="965" r:id="rId31"/>
    <p:sldId id="969" r:id="rId32"/>
    <p:sldId id="914" r:id="rId33"/>
    <p:sldId id="966" r:id="rId34"/>
    <p:sldId id="915" r:id="rId35"/>
    <p:sldId id="967" r:id="rId36"/>
    <p:sldId id="917" r:id="rId37"/>
    <p:sldId id="909" r:id="rId38"/>
  </p:sldIdLst>
  <p:sldSz cx="9144000" cy="5715000" type="screen16x10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5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  <p:cmAuthor id="1" name="Davidson PhD, Susan B." initials="DPSB" lastIdx="2" clrIdx="1">
    <p:extLst>
      <p:ext uri="{19B8F6BF-5375-455C-9EA6-DF929625EA0E}">
        <p15:presenceInfo xmlns:p15="http://schemas.microsoft.com/office/powerpoint/2012/main" userId="S::susan@upenn.edu::40ce9a86-fcfe-4452-9f01-9af487f4cf7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33CC33"/>
    <a:srgbClr val="FF9900"/>
    <a:srgbClr val="EA8B00"/>
    <a:srgbClr val="00CC00"/>
    <a:srgbClr val="FF3399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0" autoAdjust="0"/>
    <p:restoredTop sz="86190" autoAdjust="0"/>
  </p:normalViewPr>
  <p:slideViewPr>
    <p:cSldViewPr snapToGrid="0">
      <p:cViewPr varScale="1">
        <p:scale>
          <a:sx n="131" d="100"/>
          <a:sy n="131" d="100"/>
        </p:scale>
        <p:origin x="328" y="176"/>
      </p:cViewPr>
      <p:guideLst>
        <p:guide orient="horz" pos="3240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30T14:04:38.922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9-10-30T14:04:45.693" idx="2">
    <p:pos x="4995" y="440"/>
    <p:text>I don't understand why there are two different visualizations, both of lunch &amp; dinner?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2444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371" y="1"/>
            <a:ext cx="2982443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476"/>
            <a:ext cx="2982444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371" y="8832476"/>
            <a:ext cx="2982443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1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315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82444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9371" y="1"/>
            <a:ext cx="2982443" cy="46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52463" y="698500"/>
            <a:ext cx="5576887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6927" y="4416985"/>
            <a:ext cx="5047959" cy="4181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476"/>
            <a:ext cx="2982444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9371" y="8832476"/>
            <a:ext cx="2982443" cy="46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44" tIns="43722" rIns="87444" bIns="43722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1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55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0483" indent="-273263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051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0271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67492" indent="-218610" defTabSz="888104"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04712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41932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279153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16373" indent="-218610" defTabSz="888104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120AAB0-0531-4BC3-B2A3-EA012053DCD9}" type="slidenum">
              <a:rPr lang="en-US" altLang="en-US" sz="1100"/>
              <a:pPr/>
              <a:t>1</a:t>
            </a:fld>
            <a:endParaRPr lang="en-US" altLang="en-US" sz="11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52463" y="698500"/>
            <a:ext cx="5576887" cy="3486150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58127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we’ve split lunch vs dinner, and looked at the day of the week (in case a Friday or weekend changes things).</a:t>
            </a:r>
          </a:p>
          <a:p>
            <a:endParaRPr lang="en-US" dirty="0"/>
          </a:p>
          <a:p>
            <a:r>
              <a:rPr lang="en-US" dirty="0"/>
              <a:t>What do you see?  Any ideas why?</a:t>
            </a:r>
          </a:p>
          <a:p>
            <a:endParaRPr lang="en-US" dirty="0"/>
          </a:p>
          <a:p>
            <a:r>
              <a:rPr lang="en-US" dirty="0"/>
              <a:t>[Note Thursday has bigger total bills, perhaps bigger sizes?  Then show the day vs size plot.]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84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might plot, e.g., how long CEOs stay in their job.  The companies are categorical, as shown on the left using a bar chart.</a:t>
            </a:r>
          </a:p>
          <a:p>
            <a:r>
              <a:rPr lang="en-US" dirty="0"/>
              <a:t>On the other hand, if we want to track how many CEOs started each year, the year becomes a continuous-valued feature where a line chart is more appropriate.</a:t>
            </a:r>
          </a:p>
          <a:p>
            <a:endParaRPr lang="en-US" dirty="0"/>
          </a:p>
          <a:p>
            <a:r>
              <a:rPr lang="en-US" dirty="0"/>
              <a:t>Pictorial?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want to know how long company founders stay as CEOs.</a:t>
            </a:r>
          </a:p>
          <a:p>
            <a:endParaRPr lang="en-US" dirty="0"/>
          </a:p>
          <a:p>
            <a:r>
              <a:rPr lang="en-US" dirty="0"/>
              <a:t>We can start by plotting the start year for every CEO – see what happens on the left.  It’s very hard to distinguish entries here.  Also, it’s a little unclear how to interpret this!</a:t>
            </a:r>
          </a:p>
          <a:p>
            <a:endParaRPr lang="en-US" dirty="0"/>
          </a:p>
          <a:p>
            <a:r>
              <a:rPr lang="en-US" dirty="0"/>
              <a:t>Of course, that is a very odd way to do things.  On the right, we switch to how many years the CEO has been in the job, and we can see that a few CEOs have been there for a long time, and a few are very recent.  Most have been CEOs for 20-30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3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are plotting two different sets of performance numbers, e.g., from doing alternative big data computations</a:t>
            </a:r>
            <a:br>
              <a:rPr lang="en-US" dirty="0"/>
            </a:br>
            <a:r>
              <a:rPr lang="en-US" dirty="0"/>
              <a:t>over a set of computations (we’ll call them 1, 2, 3).</a:t>
            </a:r>
          </a:p>
          <a:p>
            <a:endParaRPr lang="en-US" dirty="0"/>
          </a:p>
          <a:p>
            <a:r>
              <a:rPr lang="en-US" dirty="0"/>
              <a:t>If we put these into a common </a:t>
            </a:r>
            <a:r>
              <a:rPr lang="en-US" dirty="0" err="1"/>
              <a:t>dataframe</a:t>
            </a:r>
            <a:r>
              <a:rPr lang="en-US" dirty="0"/>
              <a:t> and plot side-by-side, we’ll get the following graph.  Note that it’s not</a:t>
            </a:r>
          </a:p>
          <a:p>
            <a:r>
              <a:rPr lang="en-US" dirty="0"/>
              <a:t>possible to understand what is going on in computation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7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used </a:t>
            </a:r>
            <a:r>
              <a:rPr lang="en-US" b="1" dirty="0"/>
              <a:t>apply</a:t>
            </a:r>
            <a:r>
              <a:rPr lang="en-US" b="0" dirty="0"/>
              <a:t> to normalize the values against the performance of the baseline.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81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 of inconsistent scaling between x-entries deceives the eye.  If we look at the data as continuous-valued, we see it’s really a linear relationship.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https://</a:t>
            </a:r>
            <a:r>
              <a:rPr lang="en-US" dirty="0" err="1"/>
              <a:t>www.dataplusscience.com</a:t>
            </a:r>
            <a:r>
              <a:rPr lang="en-US" dirty="0"/>
              <a:t>/files/21-grammar-of-graphics.pdf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examples, histogram uses binning as a statistical process over the data, and displays the geometry as a bar.</a:t>
            </a:r>
          </a:p>
          <a:p>
            <a:r>
              <a:rPr lang="en-US" dirty="0"/>
              <a:t>A density plot does a density analysis and uses lines to render this.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75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we’ve split lunch vs dinner, and looked at the day of the week (in case a Friday or weekend changes things).</a:t>
            </a:r>
          </a:p>
          <a:p>
            <a:endParaRPr lang="en-US" dirty="0"/>
          </a:p>
          <a:p>
            <a:r>
              <a:rPr lang="en-US" dirty="0"/>
              <a:t>What do you see?  Any ideas why?</a:t>
            </a:r>
          </a:p>
          <a:p>
            <a:endParaRPr lang="en-US" dirty="0"/>
          </a:p>
          <a:p>
            <a:r>
              <a:rPr lang="en-US" dirty="0"/>
              <a:t>[Note Thursday has bigger total bills, perhaps bigger sizes?  Then show the day vs size plot.]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5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%3ca%20rel=%22license%22%20href=%22http:/creativecommons.org/licenses/by-sa/4.0/" TargetMode="External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3253564" y="1150060"/>
            <a:ext cx="5373704" cy="218016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SzPts val="3800"/>
              <a:buFont typeface="Franklin Gothic"/>
              <a:buNone/>
              <a:defRPr sz="3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3386534" y="3330222"/>
            <a:ext cx="5240734" cy="11571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ctr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ct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ctr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ctr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1" name="Shape 31"/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  <p:pic>
        <p:nvPicPr>
          <p:cNvPr id="7" name="Picture 2" descr="Creative Commons License">
            <a:hlinkClick r:id="rId3" action="ppaction://hlinkfile"/>
            <a:extLst>
              <a:ext uri="{FF2B5EF4-FFF2-40B4-BE49-F238E27FC236}">
                <a16:creationId xmlns:a16="http://schemas.microsoft.com/office/drawing/2014/main" id="{3F3A28CD-7547-4733-8A5A-6848E93E3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" y="511095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23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113237" y="3238500"/>
            <a:ext cx="7514033" cy="74083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178587" marR="0" lvl="0" indent="-178587" algn="r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1113236" y="3979333"/>
            <a:ext cx="7514033" cy="8466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18" name="Shape 11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F3279113-973A-2749-833B-4273F4AC11AB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94051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13235" y="571503"/>
            <a:ext cx="7514034" cy="22727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4400"/>
              <a:buFont typeface="Franklin Gothic"/>
              <a:buNone/>
              <a:defRPr sz="44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13236" y="2921000"/>
            <a:ext cx="7514035" cy="69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178587" marR="0" lvl="0" indent="-178587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 dirty="0"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A5E2AFFB-8B9F-AD49-A4F0-71EF184CFA5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21619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2716060" y="-699577"/>
            <a:ext cx="4308382" cy="75140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72BEBE6C-C054-5E49-BC11-01B77B93FE19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5622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836133" y="2034861"/>
            <a:ext cx="4254500" cy="132777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993389" y="-308654"/>
            <a:ext cx="4254500" cy="601480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4DB83865-B531-624F-BBCA-2ADAFEAA15FA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4865216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263" y="159738"/>
            <a:ext cx="8157007" cy="10897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457742"/>
            <a:ext cx="8157007" cy="3762671"/>
          </a:xfrm>
        </p:spPr>
        <p:txBody>
          <a:bodyPr>
            <a:normAutofit/>
          </a:bodyPr>
          <a:lstStyle>
            <a:lvl1pPr marL="401638" indent="-182563">
              <a:buSzPct val="150000"/>
              <a:defRPr sz="2000">
                <a:latin typeface="Helvetica"/>
                <a:cs typeface="Helvetica"/>
              </a:defRPr>
            </a:lvl1pPr>
            <a:lvl2pPr marL="630238" indent="-149225">
              <a:buSzPct val="150000"/>
              <a:defRPr sz="1800">
                <a:latin typeface="Helvetica"/>
                <a:cs typeface="Helvetica"/>
              </a:defRPr>
            </a:lvl2pPr>
            <a:lvl3pPr marL="914400" indent="-171450">
              <a:buSzPct val="150000"/>
              <a:defRPr sz="1600">
                <a:latin typeface="Helvetica"/>
                <a:cs typeface="Helvetica"/>
              </a:defRPr>
            </a:lvl3pPr>
            <a:lvl4pPr marL="1143000" indent="-128588">
              <a:buSzPct val="150000"/>
              <a:defRPr sz="1400">
                <a:latin typeface="Helvetica"/>
                <a:cs typeface="Helvetica"/>
              </a:defRPr>
            </a:lvl4pPr>
            <a:lvl5pPr marL="1371600" indent="-95250">
              <a:buSzPct val="150000"/>
              <a:defRPr sz="1200">
                <a:latin typeface="Helvetica"/>
                <a:cs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9325" y="5295900"/>
            <a:ext cx="857250" cy="303213"/>
          </a:xfrm>
        </p:spPr>
        <p:txBody>
          <a:bodyPr/>
          <a:lstStyle>
            <a:lvl1pPr>
              <a:defRPr dirty="0"/>
            </a:lvl1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725" y="5281613"/>
            <a:ext cx="414338" cy="304800"/>
          </a:xfrm>
        </p:spPr>
        <p:txBody>
          <a:bodyPr/>
          <a:lstStyle>
            <a:lvl1pPr>
              <a:defRPr sz="800"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35888A44-D31B-6F4B-9E57-6933EA05FCA0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313960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1" y="2222499"/>
            <a:ext cx="6698060" cy="1758652"/>
          </a:xfrm>
        </p:spPr>
        <p:txBody>
          <a:bodyPr anchor="b"/>
          <a:lstStyle>
            <a:lvl1pPr algn="r">
              <a:defRPr sz="25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10" y="3981151"/>
            <a:ext cx="6698061" cy="717000"/>
          </a:xfrm>
        </p:spPr>
        <p:txBody>
          <a:bodyPr anchor="t">
            <a:normAutofit/>
          </a:bodyPr>
          <a:lstStyle>
            <a:lvl1pPr marL="0" indent="0" algn="r">
              <a:buNone/>
              <a:defRPr sz="1250">
                <a:solidFill>
                  <a:schemeClr val="tx1"/>
                </a:solidFill>
              </a:defRPr>
            </a:lvl1pPr>
            <a:lvl2pPr marL="28573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47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16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2954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693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431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17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5909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4" y="5258597"/>
            <a:ext cx="413377" cy="304271"/>
          </a:xfrm>
        </p:spPr>
        <p:txBody>
          <a:bodyPr/>
          <a:lstStyle>
            <a:lvl1pPr>
              <a:defRPr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EC336A43-C9CA-1A4A-964E-DA4B604BAA18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257546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73761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5" y="1658938"/>
            <a:ext cx="7793037" cy="825500"/>
          </a:xfrm>
        </p:spPr>
        <p:txBody>
          <a:bodyPr/>
          <a:lstStyle>
            <a:lvl1pPr>
              <a:defRPr sz="333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287448"/>
            <a:ext cx="640080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2509573"/>
            <a:ext cx="8693150" cy="4630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1667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113234" y="131341"/>
            <a:ext cx="7514035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329133" y="724829"/>
            <a:ext cx="3455391" cy="4802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50"/>
              </a:spcBef>
              <a:spcAft>
                <a:spcPts val="375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1113231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7663" marR="0" lvl="0" indent="-16510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37606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80773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12185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18524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80105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86444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80082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86421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5160366" y="731885"/>
            <a:ext cx="3466903" cy="48021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rgbClr val="7E241A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50"/>
              </a:spcBef>
              <a:spcAft>
                <a:spcPts val="375"/>
              </a:spcAft>
              <a:buClr>
                <a:srgbClr val="7E241A"/>
              </a:buClr>
              <a:buSzPts val="1813"/>
              <a:buFont typeface="Arial"/>
              <a:buNone/>
              <a:defRPr sz="125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955973" y="1288832"/>
            <a:ext cx="3671292" cy="377382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347663" marR="0" lvl="0" indent="-165100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37606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80773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12185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18524" algn="l" rtl="0">
              <a:spcBef>
                <a:spcPts val="220"/>
              </a:spcBef>
              <a:spcAft>
                <a:spcPts val="375"/>
              </a:spcAft>
              <a:buClr>
                <a:srgbClr val="7E241A"/>
              </a:buClr>
              <a:buSzPts val="1595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80105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86444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80082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86421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Char char="•"/>
              <a:defRPr sz="7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46D055E4-9C6C-DB4D-BA48-C07AD84C1F0A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862314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Shape 31">
            <a:extLst>
              <a:ext uri="{FF2B5EF4-FFF2-40B4-BE49-F238E27FC236}">
                <a16:creationId xmlns:a16="http://schemas.microsoft.com/office/drawing/2014/main" id="{0D808E94-7512-F249-A343-A5A6754C8CA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1332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1113236" y="1333500"/>
            <a:ext cx="2661841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400"/>
              <a:buFont typeface="Franklin Gothic"/>
              <a:buNone/>
              <a:defRPr sz="24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946527" y="571502"/>
            <a:ext cx="4680743" cy="455805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-776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43944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-2978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-9317" algn="l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1113236" y="2476500"/>
            <a:ext cx="2661841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spcAft>
                <a:spcPts val="375"/>
              </a:spcAft>
              <a:buClr>
                <a:srgbClr val="7E241A"/>
              </a:buClr>
              <a:buSzPts val="203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7F155B41-1DC9-AC48-8968-B0F26D8804FC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540763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1112045" y="1460499"/>
            <a:ext cx="4069619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5696013" y="762000"/>
            <a:ext cx="2460731" cy="3810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112045" y="2603499"/>
            <a:ext cx="4069619" cy="15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8D5060AD-0E9B-4D43-B32A-50755FFD768E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36936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113236" y="3944054"/>
            <a:ext cx="7514033" cy="472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2800"/>
              <a:buFont typeface="Franklin Gothic"/>
              <a:buNone/>
              <a:defRPr sz="28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1789509" y="776760"/>
            <a:ext cx="6169458" cy="2637480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113236" y="4416336"/>
            <a:ext cx="7514033" cy="41142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spcAft>
                <a:spcPts val="375"/>
              </a:spcAft>
              <a:buClr>
                <a:srgbClr val="7E241A"/>
              </a:buClr>
              <a:buSzPts val="174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150"/>
              </a:spcBef>
              <a:spcAft>
                <a:spcPts val="375"/>
              </a:spcAft>
              <a:buClr>
                <a:srgbClr val="7E241A"/>
              </a:buClr>
              <a:buSzPts val="1088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125"/>
              </a:spcBef>
              <a:spcAft>
                <a:spcPts val="375"/>
              </a:spcAft>
              <a:buClr>
                <a:srgbClr val="7E241A"/>
              </a:buClr>
              <a:buSzPts val="906"/>
              <a:buFont typeface="Arial"/>
              <a:buNone/>
              <a:defRPr sz="625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12"/>
              </a:spcBef>
              <a:spcAft>
                <a:spcPts val="375"/>
              </a:spcAft>
              <a:buClr>
                <a:srgbClr val="7E241A"/>
              </a:buClr>
              <a:buSzPts val="815"/>
              <a:buFont typeface="Arial"/>
              <a:buNone/>
              <a:defRPr sz="562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Shape 31">
            <a:extLst>
              <a:ext uri="{FF2B5EF4-FFF2-40B4-BE49-F238E27FC236}">
                <a16:creationId xmlns:a16="http://schemas.microsoft.com/office/drawing/2014/main" id="{746BCFE3-B383-7A40-9A60-D70D4D0396E8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01701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113237" y="571500"/>
            <a:ext cx="7514033" cy="25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1113236" y="3619500"/>
            <a:ext cx="7514035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14338ABC-BB26-A546-8251-A879215DE256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68687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1198959" y="719186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8170069" y="2349499"/>
            <a:ext cx="457200" cy="487313"/>
          </a:xfrm>
          <a:prstGeom prst="rect">
            <a:avLst/>
          </a:prstGeom>
          <a:noFill/>
          <a:ln>
            <a:noFill/>
          </a:ln>
        </p:spPr>
        <p:txBody>
          <a:bodyPr wrap="square" lIns="57150" tIns="28575" rIns="57150" bIns="28575" anchor="ctr" anchorCtr="0">
            <a:noAutofit/>
          </a:bodyPr>
          <a:lstStyle/>
          <a:p>
            <a:pPr marL="0" marR="0" lvl="0" indent="-174625" algn="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50"/>
              <a:buFont typeface="Noto Sans Symbols"/>
              <a:buNone/>
            </a:pPr>
            <a:r>
              <a:rPr lang="en-US" sz="5000" b="0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656161" y="571501"/>
            <a:ext cx="6742509" cy="22859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827611" y="2857499"/>
            <a:ext cx="6399611" cy="31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None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1113236" y="3619500"/>
            <a:ext cx="7514033" cy="12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1929211" y="5258597"/>
            <a:ext cx="5313133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Shape 31">
            <a:extLst>
              <a:ext uri="{FF2B5EF4-FFF2-40B4-BE49-F238E27FC236}">
                <a16:creationId xmlns:a16="http://schemas.microsoft.com/office/drawing/2014/main" id="{3C2DAE97-BE27-1B4C-9873-B8C336ABF9A4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777983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113235" y="2757151"/>
            <a:ext cx="7514032" cy="1224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SzPts val="3600"/>
              <a:buFont typeface="Franklin Gothic"/>
              <a:buNone/>
              <a:defRPr sz="36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1113236" y="3981151"/>
            <a:ext cx="7514033" cy="717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285739" marR="0" lvl="1" indent="-6339" algn="l" rtl="0">
              <a:spcBef>
                <a:spcPts val="225"/>
              </a:spcBef>
              <a:spcAft>
                <a:spcPts val="375"/>
              </a:spcAft>
              <a:buClr>
                <a:srgbClr val="7E241A"/>
              </a:buClr>
              <a:buSzPts val="1631"/>
              <a:buFont typeface="Arial"/>
              <a:buNone/>
              <a:defRPr sz="112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571477" marR="0" lvl="2" indent="-12676" algn="l" rtl="0">
              <a:spcBef>
                <a:spcPts val="200"/>
              </a:spcBef>
              <a:spcAft>
                <a:spcPts val="375"/>
              </a:spcAft>
              <a:buClr>
                <a:srgbClr val="7E241A"/>
              </a:buClr>
              <a:buSzPts val="1450"/>
              <a:buFont typeface="Arial"/>
              <a:buNone/>
              <a:defRPr sz="1000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857216" marR="0" lvl="3" indent="-631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142954" marR="0" lvl="4" indent="-1265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428693" marR="0" lvl="5" indent="-629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714431" marR="0" lvl="6" indent="-12631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000170" marR="0" lvl="7" indent="-6269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285909" marR="0" lvl="8" indent="-12608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None/>
              <a:defRPr sz="875" b="0" i="0" u="none" strike="noStrike" cap="none">
                <a:solidFill>
                  <a:srgbClr val="8891AD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Shape 31">
            <a:extLst>
              <a:ext uri="{FF2B5EF4-FFF2-40B4-BE49-F238E27FC236}">
                <a16:creationId xmlns:a16="http://schemas.microsoft.com/office/drawing/2014/main" id="{74BDC940-B1E2-E24B-A2F2-976AD780C4FF}"/>
              </a:ext>
            </a:extLst>
          </p:cNvPr>
          <p:cNvSpPr/>
          <p:nvPr/>
        </p:nvSpPr>
        <p:spPr>
          <a:xfrm>
            <a:off x="1" y="5504657"/>
            <a:ext cx="6862232" cy="2103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r>
              <a:rPr lang="en-US" sz="800" dirty="0"/>
              <a:t>Except where otherwise noted, this work is licensed under a </a:t>
            </a:r>
            <a:r>
              <a:rPr lang="en-US" sz="800" dirty="0">
                <a:hlinkClick r:id="rId2"/>
              </a:rPr>
              <a:t>Creative Commons Attribution-</a:t>
            </a:r>
            <a:r>
              <a:rPr lang="en-US" sz="800" dirty="0" err="1">
                <a:hlinkClick r:id="rId2"/>
              </a:rPr>
              <a:t>ShareAlike</a:t>
            </a:r>
            <a:r>
              <a:rPr lang="en-US" sz="800" dirty="0">
                <a:hlinkClick r:id="rId2"/>
              </a:rPr>
              <a:t> 4.0 International License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075206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hyperlink" Target="https://creativecommons.org/licenses/by-sa/4.0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90888" y="107277"/>
            <a:ext cx="8136381" cy="5934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90888" y="879185"/>
            <a:ext cx="8136381" cy="43083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78587" marR="0" lvl="0" indent="42392" algn="l" rtl="0"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ts val="348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64326" marR="0" lvl="1" indent="17638" algn="l" rtl="0"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ts val="319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750064" marR="0" lvl="2" indent="-7114" algn="l" rtl="0"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ts val="29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964368" marR="0" lvl="3" indent="52267" algn="l" rtl="0"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ts val="261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250107" marR="0" lvl="4" indent="27512" algn="l" rtl="0"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ts val="232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1571562" marR="0" lvl="5" indent="-68596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99491" y="5258597"/>
            <a:ext cx="857250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r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fld id="{B61BEF0D-F0BB-DE4B-95CE-6DB70DBA9567}" type="datetimeFigureOut">
              <a:rPr lang="en-US" smtClean="0"/>
              <a:pPr/>
              <a:t>11/14/19</a:t>
            </a:fld>
            <a:endParaRPr lang="en-US" dirty="0"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90888" y="5258597"/>
            <a:ext cx="6751457" cy="34912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16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914400" marR="0" lvl="2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286000" marR="0" lvl="5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743200" marR="0" lvl="6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200400" marR="0" lvl="7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3657600" marR="0" lvl="8" indent="0" algn="l" rtl="0">
              <a:spcBef>
                <a:spcPts val="0"/>
              </a:spcBef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r>
              <a:rPr lang="en-US" dirty="0"/>
              <a:t>Except where otherwise noted, this work is licensed under a </a:t>
            </a:r>
            <a:r>
              <a:rPr lang="en-US" dirty="0">
                <a:hlinkClick r:id="rId19"/>
              </a:rPr>
              <a:t>Creative Commons Attribution-</a:t>
            </a:r>
            <a:r>
              <a:rPr lang="en-US" dirty="0" err="1">
                <a:hlinkClick r:id="rId19"/>
              </a:rPr>
              <a:t>ShareAlike</a:t>
            </a:r>
            <a:r>
              <a:rPr lang="en-US" dirty="0">
                <a:hlinkClick r:id="rId19"/>
              </a:rPr>
              <a:t> 4.0 International License</a:t>
            </a:r>
            <a:r>
              <a:rPr lang="en-US" dirty="0"/>
              <a:t>.</a:t>
            </a:r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213894" y="5258597"/>
            <a:ext cx="413375" cy="30427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19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58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77800" marR="0" lvl="0" indent="56673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4133" y="1150060"/>
            <a:ext cx="8153135" cy="2180166"/>
          </a:xfrm>
        </p:spPr>
        <p:txBody>
          <a:bodyPr anchor="ctr">
            <a:noAutofit/>
          </a:bodyPr>
          <a:lstStyle/>
          <a:p>
            <a:pPr algn="ctr"/>
            <a:r>
              <a:rPr lang="en-US" altLang="en-US" sz="4000" dirty="0"/>
              <a:t>Information Visualization,</a:t>
            </a:r>
            <a:br>
              <a:rPr lang="en-US" altLang="en-US" sz="4000" dirty="0"/>
            </a:br>
            <a:r>
              <a:rPr lang="en-US" altLang="en-US" sz="4000" dirty="0"/>
              <a:t>aka Visual Analytics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3B3FF9D-5346-46D1-B7D2-A3270B78E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273" y="3045466"/>
            <a:ext cx="2077453" cy="57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1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2"/>
    </mc:Choice>
    <mc:Fallback xmlns="">
      <p:transition xmlns:p14="http://schemas.microsoft.com/office/powerpoint/2010/main" spd="slow" advTm="1593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CF204-47B7-4F66-94AF-BC4D01AA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942B-4B42-42E3-AC13-CEA25E4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BE8A9-857A-4514-9093-6289F281B85D}"/>
              </a:ext>
            </a:extLst>
          </p:cNvPr>
          <p:cNvSpPr/>
          <p:nvPr/>
        </p:nvSpPr>
        <p:spPr>
          <a:xfrm>
            <a:off x="470263" y="3509451"/>
            <a:ext cx="6944328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combined_df.copy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combined_df.apply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r: 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/ 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], 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combined_df.apply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r: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1.0</a:t>
            </a:r>
            <a:r>
              <a:rPr lang="en-US" dirty="0">
                <a:latin typeface="Courier New" panose="02070309020205020404" pitchFamily="49" charset="0"/>
              </a:rPr>
              <a:t>, 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fig = </a:t>
            </a:r>
            <a:r>
              <a:rPr lang="en-US" dirty="0" err="1">
                <a:latin typeface="Courier New" panose="02070309020205020404" pitchFamily="49" charset="0"/>
              </a:rPr>
              <a:t>rescaled_df.plot</a:t>
            </a:r>
            <a:r>
              <a:rPr lang="en-US" dirty="0">
                <a:latin typeface="Courier New" panose="02070309020205020404" pitchFamily="49" charset="0"/>
              </a:rPr>
              <a:t>(kind=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'bar'</a:t>
            </a:r>
            <a:r>
              <a:rPr lang="en-US" dirty="0">
                <a:latin typeface="Courier New" panose="02070309020205020404" pitchFamily="49" charset="0"/>
              </a:rPr>
              <a:t>, 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fig.set_title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'Normalized Performance'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741B1D-6025-CB49-A237-DF491AF77B56}"/>
              </a:ext>
            </a:extLst>
          </p:cNvPr>
          <p:cNvSpPr/>
          <p:nvPr/>
        </p:nvSpPr>
        <p:spPr>
          <a:xfrm>
            <a:off x="1634081" y="3963269"/>
            <a:ext cx="3502124" cy="229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1526D-8B00-6D4C-BA09-9D239ADA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4" y="1128487"/>
            <a:ext cx="3205144" cy="238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9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806F-2F9C-432E-A019-52270470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What’s Wrong with this Figure?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0475-17C0-4F91-84D8-C53E87EF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9101-C119-E049-BB1D-BB72E4F08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128410"/>
            <a:ext cx="3923852" cy="291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EF23F-084F-AD45-A0C8-C52B3425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7BE704-1921-5B45-9A28-ED0A23F6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159738"/>
            <a:ext cx="8157007" cy="1089755"/>
          </a:xfrm>
        </p:spPr>
        <p:txBody>
          <a:bodyPr/>
          <a:lstStyle/>
          <a:p>
            <a:r>
              <a:rPr lang="en-US" dirty="0"/>
              <a:t>Question: What’s Wrong with this Figure?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D6C80E-9218-F140-868A-89D039F7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46" y="4140088"/>
            <a:ext cx="4466935" cy="1513951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/>
              <a:t>The use of </a:t>
            </a:r>
            <a:r>
              <a:rPr lang="en-US" sz="2300" b="1" dirty="0"/>
              <a:t>inconsistent scaling </a:t>
            </a:r>
            <a:r>
              <a:rPr lang="en-US" sz="2300" dirty="0"/>
              <a:t>between x-entries deceives the eye.  </a:t>
            </a:r>
          </a:p>
          <a:p>
            <a:r>
              <a:rPr lang="en-US" sz="2300" dirty="0"/>
              <a:t>If we look at the data as continuous-valued, we see it’s really a </a:t>
            </a:r>
            <a:r>
              <a:rPr lang="en-US" sz="2300" b="1" dirty="0"/>
              <a:t>linear relationship</a:t>
            </a:r>
            <a:r>
              <a:rPr lang="en-US" sz="2300" dirty="0"/>
              <a:t>.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3127C5-D0A3-A049-893F-15D2B84E7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3" y="1128410"/>
            <a:ext cx="3923852" cy="29181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404E02-09B8-D044-BE8B-FB1560A72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71" y="2511287"/>
            <a:ext cx="4077774" cy="277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6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Using </a:t>
            </a:r>
            <a:r>
              <a:rPr lang="en-US" dirty="0" err="1"/>
              <a:t>Matplotlib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Pyplot</a:t>
            </a:r>
            <a:r>
              <a:rPr lang="en-US" dirty="0"/>
              <a:t> for Many Visualization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9075" indent="0">
              <a:buNone/>
            </a:pPr>
            <a:r>
              <a:rPr lang="en-US" dirty="0"/>
              <a:t>Basic graphing of data for Python</a:t>
            </a:r>
          </a:p>
          <a:p>
            <a:pPr lvl="1"/>
            <a:r>
              <a:rPr lang="en-US" dirty="0"/>
              <a:t>Scatter, line, bar charts</a:t>
            </a:r>
          </a:p>
          <a:p>
            <a:pPr lvl="1"/>
            <a:r>
              <a:rPr lang="en-US" dirty="0"/>
              <a:t>Can overlay onto other kinds of imaging (e.g. bitmapped images, </a:t>
            </a:r>
            <a:r>
              <a:rPr lang="en-US" dirty="0" err="1"/>
              <a:t>Basemap</a:t>
            </a:r>
            <a:r>
              <a:rPr lang="en-US" dirty="0"/>
              <a:t> maps)</a:t>
            </a:r>
          </a:p>
          <a:p>
            <a:pPr lvl="1"/>
            <a:endParaRPr lang="en-US" dirty="0"/>
          </a:p>
          <a:p>
            <a:pPr marL="219075" indent="0">
              <a:buNone/>
            </a:pPr>
            <a:r>
              <a:rPr lang="en-US" dirty="0"/>
              <a:t>Very powerful, </a:t>
            </a:r>
            <a:r>
              <a:rPr lang="en-US" dirty="0" err="1"/>
              <a:t>composable</a:t>
            </a:r>
            <a:r>
              <a:rPr lang="en-US" dirty="0"/>
              <a:t>, good out of the box defaults</a:t>
            </a:r>
          </a:p>
          <a:p>
            <a:pPr lvl="1"/>
            <a:r>
              <a:rPr lang="en-US" dirty="0"/>
              <a:t>Takes </a:t>
            </a:r>
            <a:r>
              <a:rPr lang="en-US" dirty="0" err="1"/>
              <a:t>Numpy</a:t>
            </a:r>
            <a:r>
              <a:rPr lang="en-US" dirty="0"/>
              <a:t> matrices, lists, Pandas </a:t>
            </a:r>
            <a:r>
              <a:rPr lang="en-US" dirty="0" err="1"/>
              <a:t>DataFrames</a:t>
            </a:r>
            <a:endParaRPr lang="en-US" dirty="0"/>
          </a:p>
          <a:p>
            <a:pPr lvl="1"/>
            <a:endParaRPr lang="en-US" dirty="0"/>
          </a:p>
          <a:p>
            <a:pPr marL="219075" indent="0">
              <a:buNone/>
            </a:pPr>
            <a:r>
              <a:rPr lang="en-US" dirty="0"/>
              <a:t>Supports composition into subplots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332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63" y="239243"/>
            <a:ext cx="3391066" cy="24048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4903" y="2618647"/>
            <a:ext cx="31733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www.kaggle.com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vitorscheffer</a:t>
            </a:r>
            <a:r>
              <a:rPr lang="en-US" sz="800" dirty="0">
                <a:latin typeface="Helvetica" pitchFamily="2" charset="0"/>
              </a:rPr>
              <a:t>/d/</a:t>
            </a:r>
            <a:r>
              <a:rPr lang="en-US" sz="800" dirty="0" err="1">
                <a:latin typeface="Helvetica" pitchFamily="2" charset="0"/>
              </a:rPr>
              <a:t>knityansuman</a:t>
            </a:r>
            <a:r>
              <a:rPr lang="en-US" sz="800" dirty="0">
                <a:latin typeface="Helvetica" pitchFamily="2" charset="0"/>
              </a:rPr>
              <a:t>/keystroke-dynamics/first-hand-exploration-of-the-data-using-</a:t>
            </a:r>
            <a:r>
              <a:rPr lang="en-US" sz="800" dirty="0" err="1">
                <a:latin typeface="Helvetica" pitchFamily="2" charset="0"/>
              </a:rPr>
              <a:t>svm</a:t>
            </a:r>
            <a:endParaRPr lang="en-US" sz="800" dirty="0">
              <a:latin typeface="Helvetica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13" y="2957201"/>
            <a:ext cx="3182091" cy="19506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85259" y="5026016"/>
            <a:ext cx="30341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www.kaggle.com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sanjaytiwari</a:t>
            </a:r>
            <a:r>
              <a:rPr lang="en-US" sz="800" dirty="0">
                <a:latin typeface="Helvetica" pitchFamily="2" charset="0"/>
              </a:rPr>
              <a:t>/d/</a:t>
            </a:r>
            <a:r>
              <a:rPr lang="en-US" sz="800" dirty="0" err="1">
                <a:latin typeface="Helvetica" pitchFamily="2" charset="0"/>
              </a:rPr>
              <a:t>usgs</a:t>
            </a:r>
            <a:r>
              <a:rPr lang="en-US" sz="800" dirty="0">
                <a:latin typeface="Helvetica" pitchFamily="2" charset="0"/>
              </a:rPr>
              <a:t>/earthquake-database/mapping-of-earthquake-and-its-analysis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835" y="361380"/>
            <a:ext cx="3430569" cy="22654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7569" y="2597426"/>
            <a:ext cx="1225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pitchFamily="2" charset="0"/>
              </a:rPr>
              <a:t>Raschka</a:t>
            </a:r>
            <a:r>
              <a:rPr lang="en-US" sz="800" dirty="0">
                <a:latin typeface="Helvetica" pitchFamily="2" charset="0"/>
              </a:rPr>
              <a:t> Ch. 10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97" y="2957201"/>
            <a:ext cx="3296597" cy="21769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61906" y="5256848"/>
            <a:ext cx="1194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latin typeface="Helvetica" pitchFamily="2" charset="0"/>
              </a:rPr>
              <a:t>Raschka</a:t>
            </a:r>
            <a:r>
              <a:rPr lang="en-US" sz="800" dirty="0">
                <a:latin typeface="Helvetica" pitchFamily="2" charset="0"/>
              </a:rPr>
              <a:t> Ch. 10</a:t>
            </a:r>
          </a:p>
        </p:txBody>
      </p:sp>
    </p:spTree>
    <p:extLst>
      <p:ext uri="{BB962C8B-B14F-4D97-AF65-F5344CB8AC3E}">
        <p14:creationId xmlns:p14="http://schemas.microsoft.com/office/powerpoint/2010/main" val="16291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6546578" y="2609573"/>
            <a:ext cx="10615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Raschka</a:t>
            </a:r>
            <a:r>
              <a:rPr lang="en-US" sz="1000" dirty="0"/>
              <a:t> Ch. 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639" y="1080750"/>
            <a:ext cx="3443255" cy="2817209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/>
        </p:nvSpPr>
        <p:spPr>
          <a:xfrm>
            <a:off x="2853544" y="412800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https://</a:t>
            </a:r>
            <a:r>
              <a:rPr lang="en-US" sz="800" dirty="0" err="1">
                <a:latin typeface="Helvetica" pitchFamily="2" charset="0"/>
              </a:rPr>
              <a:t>matplotlib.org</a:t>
            </a:r>
            <a:r>
              <a:rPr lang="en-US" sz="800" dirty="0">
                <a:latin typeface="Helvetica" pitchFamily="2" charset="0"/>
              </a:rPr>
              <a:t>/examples/</a:t>
            </a:r>
            <a:r>
              <a:rPr lang="en-US" sz="800" dirty="0" err="1">
                <a:latin typeface="Helvetica" pitchFamily="2" charset="0"/>
              </a:rPr>
              <a:t>api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barchart_demo.html</a:t>
            </a:r>
            <a:endParaRPr lang="en-US" sz="800" dirty="0">
              <a:latin typeface="Helvet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58" y="1038429"/>
            <a:ext cx="3494981" cy="28595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23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0FFB-79C6-4EE8-8FEE-69FD7FB01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General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E465-D974-43A4-AFF3-43E2A6954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035758"/>
            <a:ext cx="8203474" cy="4245855"/>
          </a:xfrm>
        </p:spPr>
        <p:txBody>
          <a:bodyPr>
            <a:normAutofit/>
          </a:bodyPr>
          <a:lstStyle/>
          <a:p>
            <a:pPr marL="219075" indent="0">
              <a:lnSpc>
                <a:spcPct val="110000"/>
              </a:lnSpc>
              <a:buNone/>
            </a:pPr>
            <a:r>
              <a:rPr lang="en-US" dirty="0"/>
              <a:t>Think carefully about the kind of data you are showing: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are the dimensions? Is there a way of mapping into a meaningful coordinate space?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Should we think of the dimensions as categorical or continuous?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What are the phenomena to compare to each other?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Do we want to show two or more items side-by-side on the same scale?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219075" indent="0">
              <a:lnSpc>
                <a:spcPct val="110000"/>
              </a:lnSpc>
              <a:buNone/>
            </a:pPr>
            <a:r>
              <a:rPr lang="en-US" dirty="0"/>
              <a:t>Understand what the underlying phenomena is, then figure out: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right scale and coordinates to show the intuition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Whether to normalize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93AB-B144-4C33-94AC-2C46802C6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31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9DC6B-6399-4191-ADBF-BC2C34567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8239" y="1178657"/>
            <a:ext cx="5373704" cy="2180166"/>
          </a:xfrm>
        </p:spPr>
        <p:txBody>
          <a:bodyPr/>
          <a:lstStyle/>
          <a:p>
            <a:pPr algn="ctr"/>
            <a:r>
              <a:rPr lang="en-US" dirty="0"/>
              <a:t>Fundamentals of</a:t>
            </a:r>
            <a:br>
              <a:rPr lang="en-US" dirty="0"/>
            </a:br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07C36-721F-4FD2-A8D7-DE4668C6BB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996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A7093E-94DE-4109-A9A3-48CAADB9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Key Question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F21602E-C548-4305-8629-1B2E4ACE7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473" y="1118936"/>
            <a:ext cx="7410421" cy="3740529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We have gone over some of the basics of choosing things like axes, normalizing data, and determining the type of plot.</a:t>
            </a:r>
          </a:p>
          <a:p>
            <a:endParaRPr lang="en-US" dirty="0"/>
          </a:p>
          <a:p>
            <a:r>
              <a:rPr lang="en-US" dirty="0"/>
              <a:t>Is there a more general set of </a:t>
            </a:r>
            <a:r>
              <a:rPr lang="en-US" b="1" dirty="0"/>
              <a:t>principles</a:t>
            </a:r>
            <a:r>
              <a:rPr lang="en-US" dirty="0"/>
              <a:t> for choosing and composing different features, to pick a particular visualization?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A998F3-E30D-4270-B8F7-5A2E82111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3064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“Grammar of Graphics”</a:t>
            </a:r>
            <a:br>
              <a:rPr lang="en-US" dirty="0"/>
            </a:br>
            <a:r>
              <a:rPr lang="en-US" dirty="0"/>
              <a:t>- Leland Wilkinson, ggplot2 for R, 2005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262" y="1249493"/>
            <a:ext cx="8203475" cy="4184520"/>
          </a:xfrm>
        </p:spPr>
        <p:txBody>
          <a:bodyPr>
            <a:normAutofit/>
          </a:bodyPr>
          <a:lstStyle/>
          <a:p>
            <a:pPr marL="219075" indent="0">
              <a:buNone/>
            </a:pPr>
            <a:r>
              <a:rPr lang="en-US" dirty="0"/>
              <a:t>Basis of R’s ggplot2</a:t>
            </a:r>
          </a:p>
          <a:p>
            <a:r>
              <a:rPr lang="en-US" dirty="0"/>
              <a:t>Divides plots into:</a:t>
            </a:r>
          </a:p>
          <a:p>
            <a:pPr lvl="1"/>
            <a:r>
              <a:rPr lang="en-US" b="1" dirty="0"/>
              <a:t>layers</a:t>
            </a:r>
          </a:p>
          <a:p>
            <a:pPr lvl="2"/>
            <a:r>
              <a:rPr lang="en-US" dirty="0"/>
              <a:t>data</a:t>
            </a:r>
          </a:p>
          <a:p>
            <a:pPr lvl="2"/>
            <a:r>
              <a:rPr lang="en-US" dirty="0"/>
              <a:t>aesthetic mappings</a:t>
            </a:r>
          </a:p>
          <a:p>
            <a:pPr lvl="2"/>
            <a:r>
              <a:rPr lang="en-US" dirty="0"/>
              <a:t>geometric objects</a:t>
            </a:r>
          </a:p>
          <a:p>
            <a:pPr lvl="2"/>
            <a:r>
              <a:rPr lang="en-US" dirty="0"/>
              <a:t>statistical transformations</a:t>
            </a:r>
          </a:p>
          <a:p>
            <a:pPr lvl="2"/>
            <a:r>
              <a:rPr lang="en-US" dirty="0"/>
              <a:t>position adjustments</a:t>
            </a:r>
          </a:p>
          <a:p>
            <a:pPr lvl="1"/>
            <a:r>
              <a:rPr lang="en-US" b="1" dirty="0"/>
              <a:t>scales</a:t>
            </a:r>
          </a:p>
          <a:p>
            <a:pPr lvl="1"/>
            <a:r>
              <a:rPr lang="en-US" b="1" dirty="0"/>
              <a:t>coordinate system</a:t>
            </a:r>
          </a:p>
          <a:p>
            <a:pPr lvl="1"/>
            <a:r>
              <a:rPr lang="en-US" b="1" dirty="0"/>
              <a:t>facets</a:t>
            </a:r>
            <a:r>
              <a:rPr lang="en-US" dirty="0"/>
              <a:t> (groups)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06" y="2272194"/>
            <a:ext cx="3823788" cy="18032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4782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096" y="1150102"/>
            <a:ext cx="7520798" cy="36637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Charts, graphs, and visual interfaces help us: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Get </a:t>
            </a:r>
            <a:r>
              <a:rPr lang="en-US" dirty="0"/>
              <a:t>a </a:t>
            </a:r>
            <a:r>
              <a:rPr lang="en-US" b="1" i="1" dirty="0"/>
              <a:t>holistic</a:t>
            </a:r>
            <a:r>
              <a:rPr lang="en-US" b="1" dirty="0"/>
              <a:t> </a:t>
            </a:r>
            <a:r>
              <a:rPr lang="en-US" dirty="0"/>
              <a:t>sense of data as we load + analyze it: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Histograms, scatter plots, correlations, time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Understand our algorithms’ </a:t>
            </a:r>
            <a:r>
              <a:rPr lang="en-US" b="1" i="1" dirty="0">
                <a:solidFill>
                  <a:schemeClr val="tx1"/>
                </a:solidFill>
              </a:rPr>
              <a:t>performance: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Run time vs. data size, various machine learning parameters,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Present information as part of a report or “dashboard”: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Figures illustrating performance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58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Statistical Transformations</a:t>
            </a:r>
            <a:br>
              <a:rPr lang="en-US" dirty="0"/>
            </a:br>
            <a:r>
              <a:rPr lang="en-US" dirty="0"/>
              <a:t>and Geometric Mappings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8922" y="1563535"/>
            <a:ext cx="5239688" cy="36474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966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 and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30" y="1017584"/>
            <a:ext cx="8157007" cy="3762671"/>
          </a:xfrm>
        </p:spPr>
        <p:txBody>
          <a:bodyPr/>
          <a:lstStyle/>
          <a:p>
            <a:r>
              <a:rPr lang="en-US" dirty="0"/>
              <a:t>In Python: </a:t>
            </a:r>
            <a:r>
              <a:rPr lang="en-US" b="1" dirty="0" err="1"/>
              <a:t>ggplot</a:t>
            </a:r>
            <a:r>
              <a:rPr lang="en-US" dirty="0"/>
              <a:t> emulates ggplot2 </a:t>
            </a:r>
            <a:r>
              <a:rPr lang="mr-IN" dirty="0"/>
              <a:t>–</a:t>
            </a:r>
            <a:r>
              <a:rPr lang="en-US" dirty="0"/>
              <a:t> you can use this directly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more broadly, many of the ideas show up in other libraries and packages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52BB5-22C5-430B-9799-799BACEF0CA4}"/>
              </a:ext>
            </a:extLst>
          </p:cNvPr>
          <p:cNvSpPr/>
          <p:nvPr/>
        </p:nvSpPr>
        <p:spPr>
          <a:xfrm>
            <a:off x="1095843" y="2280298"/>
            <a:ext cx="711788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from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import</a:t>
            </a:r>
            <a:r>
              <a:rPr lang="en-US" dirty="0">
                <a:latin typeface="Courier New" panose="02070309020205020404" pitchFamily="49" charset="0"/>
              </a:rPr>
              <a:t> *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ggplot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rescaled_df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aes</a:t>
            </a:r>
            <a:r>
              <a:rPr lang="en-US" dirty="0">
                <a:latin typeface="Courier New" panose="02070309020205020404" pitchFamily="49" charset="0"/>
              </a:rPr>
              <a:t>(x=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, y=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)) + </a:t>
            </a:r>
            <a:r>
              <a:rPr lang="en-US" dirty="0" err="1">
                <a:latin typeface="Courier New" panose="02070309020205020404" pitchFamily="49" charset="0"/>
              </a:rPr>
              <a:t>geom_line</a:t>
            </a:r>
            <a:r>
              <a:rPr lang="en-US" dirty="0">
                <a:latin typeface="Courier New" panose="02070309020205020404" pitchFamily="49" charset="0"/>
              </a:rPr>
              <a:t>() + </a:t>
            </a:r>
            <a:r>
              <a:rPr lang="en-US" dirty="0" err="1">
                <a:latin typeface="Courier New" panose="02070309020205020404" pitchFamily="49" charset="0"/>
              </a:rPr>
              <a:t>stat_smooth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09368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D0F0-FC5A-4B27-B3B5-FCC4AD1C9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FE1C-4919-4333-A86D-6865047D9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97" y="1140032"/>
            <a:ext cx="7530737" cy="3836781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Can we (semi) automate the process of choosing the right visualization?</a:t>
            </a:r>
          </a:p>
          <a:p>
            <a:pPr lvl="1"/>
            <a:r>
              <a:rPr lang="en-US" sz="2000" dirty="0"/>
              <a:t>To some extent, commercial products like Tableau help with this</a:t>
            </a:r>
          </a:p>
          <a:p>
            <a:pPr lvl="1"/>
            <a:r>
              <a:rPr lang="en-US" sz="2000" dirty="0"/>
              <a:t>Recent work (e.g., Draco by Moritz et. al.) suggests there may be a path towards at least a </a:t>
            </a:r>
            <a:r>
              <a:rPr lang="en-US" sz="2000" b="1" dirty="0"/>
              <a:t>recommender system </a:t>
            </a:r>
            <a:r>
              <a:rPr lang="en-US" sz="2000" dirty="0"/>
              <a:t>for visualization, based on data properties and general “rules of thumb” expressed as soft and hard constraints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12B0A-F9D6-4C2E-9248-C9ACC3F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841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03283" y="1365293"/>
            <a:ext cx="6698060" cy="1758652"/>
          </a:xfrm>
        </p:spPr>
        <p:txBody>
          <a:bodyPr/>
          <a:lstStyle/>
          <a:p>
            <a:pPr algn="ctr"/>
            <a:r>
              <a:rPr lang="en-US" sz="3200" dirty="0"/>
              <a:t>More Advanced</a:t>
            </a:r>
            <a:br>
              <a:rPr lang="en-US" sz="3200" dirty="0"/>
            </a:br>
            <a:r>
              <a:rPr lang="en-US" sz="3200" dirty="0"/>
              <a:t>Visualization in Python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5505-AA8D-4EA2-BB21-59D01CA8662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29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</a:t>
            </a:r>
            <a:r>
              <a:rPr lang="en-US" dirty="0" err="1"/>
              <a:t>Matplotlib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684" y="1106906"/>
            <a:ext cx="7290105" cy="3836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Matplotlib</a:t>
            </a:r>
            <a:r>
              <a:rPr lang="en-US" dirty="0"/>
              <a:t> doesn’t really focus on data that is </a:t>
            </a:r>
            <a:r>
              <a:rPr lang="en-US" b="1" dirty="0"/>
              <a:t>statistical</a:t>
            </a:r>
            <a:r>
              <a:rPr lang="en-US" dirty="0"/>
              <a:t> in nature (e.g., show confidence intervals, correlations)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improved visualizations:</a:t>
            </a:r>
          </a:p>
          <a:p>
            <a:pPr lvl="1"/>
            <a:r>
              <a:rPr lang="en-US" dirty="0" err="1"/>
              <a:t>Seaborn</a:t>
            </a:r>
            <a:r>
              <a:rPr lang="en-US" dirty="0"/>
              <a:t> – </a:t>
            </a:r>
            <a:r>
              <a:rPr lang="en-US" dirty="0" err="1"/>
              <a:t>Matplotlib</a:t>
            </a:r>
            <a:r>
              <a:rPr lang="en-US" dirty="0"/>
              <a:t>/</a:t>
            </a:r>
            <a:r>
              <a:rPr lang="en-US" dirty="0" err="1"/>
              <a:t>pyplot</a:t>
            </a:r>
            <a:r>
              <a:rPr lang="en-US" dirty="0"/>
              <a:t> extensions for statistical data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9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19611" y="1379775"/>
            <a:ext cx="6698060" cy="1758652"/>
          </a:xfrm>
        </p:spPr>
        <p:txBody>
          <a:bodyPr/>
          <a:lstStyle/>
          <a:p>
            <a:pPr algn="ctr"/>
            <a:r>
              <a:rPr lang="en-US" sz="3200" dirty="0"/>
              <a:t>Plotting Statistical &amp; Correlational Data with Seaborn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054256" y="3886056"/>
            <a:ext cx="32287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https://</a:t>
            </a:r>
            <a:r>
              <a:rPr lang="en-US" sz="2000" dirty="0" err="1">
                <a:latin typeface="Helvetica" pitchFamily="2" charset="0"/>
              </a:rPr>
              <a:t>seaborn.pydata.org</a:t>
            </a:r>
            <a:r>
              <a:rPr lang="en-US" sz="2000" dirty="0"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01392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0263" y="262168"/>
            <a:ext cx="8157007" cy="1089755"/>
          </a:xfrm>
        </p:spPr>
        <p:txBody>
          <a:bodyPr/>
          <a:lstStyle/>
          <a:p>
            <a:r>
              <a:rPr lang="en-US" dirty="0"/>
              <a:t>What is Seaborn?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70263" y="1310862"/>
            <a:ext cx="4476206" cy="3762671"/>
          </a:xfrm>
        </p:spPr>
        <p:txBody>
          <a:bodyPr/>
          <a:lstStyle/>
          <a:p>
            <a:pPr marL="219075" indent="0">
              <a:buNone/>
            </a:pPr>
            <a:r>
              <a:rPr lang="en-US" dirty="0"/>
              <a:t>An extension to </a:t>
            </a:r>
            <a:r>
              <a:rPr lang="en-US" dirty="0" err="1"/>
              <a:t>matplotlib</a:t>
            </a:r>
            <a:r>
              <a:rPr lang="en-US" dirty="0"/>
              <a:t> with:</a:t>
            </a:r>
          </a:p>
          <a:p>
            <a:pPr lvl="1"/>
            <a:r>
              <a:rPr lang="en-US" sz="2000" dirty="0"/>
              <a:t>Built-in themes for colors, etc.</a:t>
            </a:r>
          </a:p>
          <a:p>
            <a:pPr lvl="1"/>
            <a:r>
              <a:rPr lang="en-US" sz="2000" dirty="0"/>
              <a:t>Visualizing univariate + bivariate distributions</a:t>
            </a:r>
          </a:p>
          <a:p>
            <a:pPr lvl="1"/>
            <a:r>
              <a:rPr lang="en-US" sz="2000" dirty="0"/>
              <a:t>Tools for linear regression</a:t>
            </a:r>
          </a:p>
          <a:p>
            <a:pPr lvl="1"/>
            <a:r>
              <a:rPr lang="en-US" sz="2000" dirty="0"/>
              <a:t>Matrix visualization</a:t>
            </a:r>
          </a:p>
          <a:p>
            <a:pPr lvl="1"/>
            <a:r>
              <a:rPr lang="en-US" sz="2000" dirty="0"/>
              <a:t>Statistical </a:t>
            </a:r>
            <a:r>
              <a:rPr lang="en-US" sz="2000" dirty="0" err="1"/>
              <a:t>timeseries</a:t>
            </a:r>
            <a:r>
              <a:rPr lang="en-US" sz="2000" dirty="0"/>
              <a:t> data</a:t>
            </a:r>
          </a:p>
          <a:p>
            <a:pPr lvl="1"/>
            <a:r>
              <a:rPr lang="en-US" sz="2000" dirty="0"/>
              <a:t>Grids of plots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1472"/>
          <a:stretch/>
        </p:blipFill>
        <p:spPr>
          <a:xfrm>
            <a:off x="5065772" y="1881052"/>
            <a:ext cx="3147953" cy="1854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57"/>
          <a:stretch/>
        </p:blipFill>
        <p:spPr>
          <a:xfrm>
            <a:off x="5143108" y="3735579"/>
            <a:ext cx="3070617" cy="11402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61314" b="93881"/>
          <a:stretch/>
        </p:blipFill>
        <p:spPr>
          <a:xfrm>
            <a:off x="5065772" y="1549674"/>
            <a:ext cx="3147953" cy="33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4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CD2E7B-053A-4187-8198-F795D79870F8}"/>
              </a:ext>
            </a:extLst>
          </p:cNvPr>
          <p:cNvSpPr/>
          <p:nvPr/>
        </p:nvSpPr>
        <p:spPr>
          <a:xfrm>
            <a:off x="357511" y="1684531"/>
            <a:ext cx="867717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Some simple data, random points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points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150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slope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x = </a:t>
            </a:r>
            <a:r>
              <a:rPr lang="en-US" dirty="0" err="1">
                <a:latin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We'll plot these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y =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 *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 + x * slope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Choose random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, set z to True if positive, else z False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z = 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x: x &gt;=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: x,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: y,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'z'</a:t>
            </a:r>
            <a:r>
              <a:rPr lang="en-US" dirty="0">
                <a:latin typeface="Courier New" panose="02070309020205020404" pitchFamily="49" charset="0"/>
              </a:rPr>
              <a:t>: z})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Scatter plot, height 4, shading the points based on if z is True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sb.lmplot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, data=</a:t>
            </a: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, 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fit_reg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"z"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 with Seaborn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27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013F0-EC06-49B1-84BF-B53182FF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90" y="1423793"/>
            <a:ext cx="3607194" cy="20506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271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56" y="594776"/>
            <a:ext cx="8157007" cy="1089755"/>
          </a:xfrm>
        </p:spPr>
        <p:txBody>
          <a:bodyPr/>
          <a:lstStyle/>
          <a:p>
            <a:r>
              <a:rPr lang="en-US" dirty="0"/>
              <a:t>Scatter Plot with Seaborn </a:t>
            </a:r>
            <a:br>
              <a:rPr lang="en-US" dirty="0"/>
            </a:br>
            <a:r>
              <a:rPr lang="en-US" dirty="0"/>
              <a:t>with Regression Line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8FE4F-24BC-F646-AAF2-FE9484E2E16B}"/>
              </a:ext>
            </a:extLst>
          </p:cNvPr>
          <p:cNvSpPr/>
          <p:nvPr/>
        </p:nvSpPr>
        <p:spPr>
          <a:xfrm>
            <a:off x="357511" y="1684531"/>
            <a:ext cx="8677174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Some simple data, random points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points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150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slope 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0.3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x = </a:t>
            </a:r>
            <a:r>
              <a:rPr lang="en-US" dirty="0" err="1">
                <a:latin typeface="Courier New" panose="02070309020205020404" pitchFamily="49" charset="0"/>
              </a:rPr>
              <a:t>np.array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range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We'll plot these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y =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 *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 + x * slope</a:t>
            </a: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Choose random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int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, set z to True if positive, else z False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z = </a:t>
            </a:r>
            <a:r>
              <a:rPr lang="en-US" dirty="0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x: x &gt;=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np.random.randn</a:t>
            </a:r>
            <a:r>
              <a:rPr lang="en-US" dirty="0">
                <a:latin typeface="Courier New" panose="02070309020205020404" pitchFamily="49" charset="0"/>
              </a:rPr>
              <a:t>(points))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: x,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: y,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'z'</a:t>
            </a:r>
            <a:r>
              <a:rPr lang="en-US" dirty="0">
                <a:latin typeface="Courier New" panose="02070309020205020404" pitchFamily="49" charset="0"/>
              </a:rPr>
              <a:t>: z})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Scatter plot, height 4, shading the points based on if z is True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sb.lmplot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'x'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'y'</a:t>
            </a:r>
            <a:r>
              <a:rPr lang="en-US" dirty="0">
                <a:latin typeface="Courier New" panose="02070309020205020404" pitchFamily="49" charset="0"/>
              </a:rPr>
              <a:t>, data=</a:t>
            </a:r>
            <a:r>
              <a:rPr lang="en-US" dirty="0" err="1">
                <a:latin typeface="Courier New" panose="02070309020205020404" pitchFamily="49" charset="0"/>
              </a:rPr>
              <a:t>sample_df</a:t>
            </a:r>
            <a:r>
              <a:rPr lang="en-US" dirty="0">
                <a:latin typeface="Courier New" panose="02070309020205020404" pitchFamily="49" charset="0"/>
              </a:rPr>
              <a:t>, 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fit_reg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"z"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6013F0-EC06-49B1-84BF-B53182FF3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3164" y="1416329"/>
            <a:ext cx="3604707" cy="2071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8310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0263" y="412287"/>
            <a:ext cx="8157007" cy="1089755"/>
          </a:xfrm>
        </p:spPr>
        <p:txBody>
          <a:bodyPr/>
          <a:lstStyle/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9269" y="1502042"/>
            <a:ext cx="7948001" cy="477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490DC-5969-40DD-A3BD-D9D3114E896A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2997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Visualization as a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11" y="1351722"/>
            <a:ext cx="5282876" cy="40388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visualization, a.k.a. </a:t>
            </a:r>
            <a:r>
              <a:rPr lang="en-US" i="1" dirty="0"/>
              <a:t>visual analytics</a:t>
            </a:r>
            <a:r>
              <a:rPr lang="en-US" dirty="0"/>
              <a:t>, is an entire research field</a:t>
            </a:r>
          </a:p>
          <a:p>
            <a:pPr marL="288925" lvl="1" indent="-176213"/>
            <a:r>
              <a:rPr lang="en-US" dirty="0"/>
              <a:t>Major groups at U Washington (Jeff </a:t>
            </a:r>
            <a:r>
              <a:rPr lang="en-US" dirty="0" err="1"/>
              <a:t>Heer</a:t>
            </a:r>
            <a:r>
              <a:rPr lang="en-US" dirty="0"/>
              <a:t>), Stanford (Pat Hanrahan), Maryland (Ben </a:t>
            </a:r>
            <a:r>
              <a:rPr lang="en-US" dirty="0" err="1"/>
              <a:t>Shneiderman</a:t>
            </a:r>
            <a:r>
              <a:rPr lang="en-US" dirty="0"/>
              <a:t>)</a:t>
            </a:r>
          </a:p>
          <a:p>
            <a:pPr marL="288925" lvl="1" indent="-176213"/>
            <a:r>
              <a:rPr lang="en-US" dirty="0">
                <a:latin typeface="Helvetica" pitchFamily="2" charset="0"/>
              </a:rPr>
              <a:t>Visual analytics is “the science of analytical reasoning supported by </a:t>
            </a:r>
            <a:r>
              <a:rPr lang="en-US" b="1" i="1" dirty="0">
                <a:latin typeface="Helvetica" pitchFamily="2" charset="0"/>
              </a:rPr>
              <a:t>interactive </a:t>
            </a:r>
            <a:r>
              <a:rPr lang="en-US" dirty="0">
                <a:latin typeface="Helvetica" pitchFamily="2" charset="0"/>
              </a:rPr>
              <a:t>visual interfaces.”</a:t>
            </a:r>
          </a:p>
          <a:p>
            <a:pPr marL="573087" lvl="2" indent="-176213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Data Analytics + Human-Computer Interaction + Perception + Computer Graphics</a:t>
            </a:r>
          </a:p>
          <a:p>
            <a:pPr marL="573087" lvl="2" indent="-176213"/>
            <a:r>
              <a:rPr lang="en-US" sz="1800" dirty="0">
                <a:solidFill>
                  <a:schemeClr val="tx1"/>
                </a:solidFill>
                <a:latin typeface="Helvetica" pitchFamily="2" charset="0"/>
              </a:rPr>
              <a:t>Often interactive visualizations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CA1A2-FAC7-994D-B606-EBB2C95A804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878" y="1766912"/>
            <a:ext cx="3401412" cy="19251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37E035-D171-4542-9F6B-0009E4B37BF2}"/>
              </a:ext>
            </a:extLst>
          </p:cNvPr>
          <p:cNvSpPr/>
          <p:nvPr/>
        </p:nvSpPr>
        <p:spPr>
          <a:xfrm>
            <a:off x="6306277" y="3780428"/>
            <a:ext cx="17379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Helvetica" pitchFamily="2" charset="0"/>
              </a:rPr>
              <a:t>http://</a:t>
            </a:r>
            <a:r>
              <a:rPr lang="en-US" sz="800" dirty="0" err="1">
                <a:latin typeface="Helvetica" pitchFamily="2" charset="0"/>
              </a:rPr>
              <a:t>www.visual-analytics.eu</a:t>
            </a:r>
            <a:r>
              <a:rPr lang="en-US" sz="800" dirty="0">
                <a:latin typeface="Helvetica" pitchFamily="2" charset="0"/>
              </a:rPr>
              <a:t>/</a:t>
            </a:r>
            <a:r>
              <a:rPr lang="en-US" sz="800" dirty="0" err="1">
                <a:latin typeface="Helvetica" pitchFamily="2" charset="0"/>
              </a:rPr>
              <a:t>faq</a:t>
            </a:r>
            <a:r>
              <a:rPr lang="en-US" sz="800" dirty="0">
                <a:latin typeface="Helvetica" pitchFamily="2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6968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6DF2862-7012-D647-9D59-D6044AC61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412287"/>
            <a:ext cx="8157007" cy="1089755"/>
          </a:xfrm>
        </p:spPr>
        <p:txBody>
          <a:bodyPr/>
          <a:lstStyle/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69DBD835-2798-8B4F-8FCF-81EACC33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69" y="1502042"/>
            <a:ext cx="7948001" cy="4779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F7F9E5-3A00-EC4E-8CE6-8F2355E32030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596F4-C32F-470E-8AA4-1F6683B28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929" y="3597025"/>
            <a:ext cx="4391674" cy="195329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373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90E5-2186-CF43-BDE8-05EA82D4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41462BA-4C97-1544-969E-A4B564607546}"/>
              </a:ext>
            </a:extLst>
          </p:cNvPr>
          <p:cNvSpPr txBox="1">
            <a:spLocks/>
          </p:cNvSpPr>
          <p:nvPr/>
        </p:nvSpPr>
        <p:spPr>
          <a:xfrm>
            <a:off x="8213725" y="5281613"/>
            <a:ext cx="414338" cy="30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8CCAC7-4AA8-E64E-A0B0-A3CCC0E0CD84}"/>
              </a:ext>
            </a:extLst>
          </p:cNvPr>
          <p:cNvSpPr txBox="1">
            <a:spLocks/>
          </p:cNvSpPr>
          <p:nvPr/>
        </p:nvSpPr>
        <p:spPr>
          <a:xfrm>
            <a:off x="470263" y="412287"/>
            <a:ext cx="8157007" cy="108975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Franklin Gothic"/>
              <a:buNone/>
              <a:defRPr sz="32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0" marR="0" lvl="1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r>
              <a:rPr lang="en-US" dirty="0"/>
              <a:t>Understanding Data Relationships</a:t>
            </a:r>
            <a:br>
              <a:rPr lang="en-US" dirty="0"/>
            </a:br>
            <a:r>
              <a:rPr lang="en-US" dirty="0"/>
              <a:t>with Seaborn: How Much Do People Tip?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5DB7233-0905-CA4E-A158-86A389A350A6}"/>
              </a:ext>
            </a:extLst>
          </p:cNvPr>
          <p:cNvSpPr txBox="1">
            <a:spLocks/>
          </p:cNvSpPr>
          <p:nvPr/>
        </p:nvSpPr>
        <p:spPr>
          <a:xfrm>
            <a:off x="679269" y="1502042"/>
            <a:ext cx="7948001" cy="4779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01638" marR="0" lvl="0" indent="-182563" algn="l" rtl="0" eaLnBrk="1" hangingPunct="1">
              <a:lnSpc>
                <a:spcPct val="100000"/>
              </a:lnSpc>
              <a:spcBef>
                <a:spcPts val="48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1pPr>
            <a:lvl2pPr marL="630238" marR="0" lvl="1" indent="-149225" algn="l" rtl="0" eaLnBrk="1" hangingPunct="1">
              <a:lnSpc>
                <a:spcPct val="100000"/>
              </a:lnSpc>
              <a:spcBef>
                <a:spcPts val="44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2pPr>
            <a:lvl3pPr marL="914400" marR="0" lvl="2" indent="-171450" algn="l" rtl="0" eaLnBrk="1" hangingPunct="1">
              <a:lnSpc>
                <a:spcPct val="100000"/>
              </a:lnSpc>
              <a:spcBef>
                <a:spcPts val="40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3pPr>
            <a:lvl4pPr marL="1143000" marR="0" lvl="3" indent="-128588" algn="l" rtl="0" eaLnBrk="1" hangingPunct="1">
              <a:lnSpc>
                <a:spcPct val="100000"/>
              </a:lnSpc>
              <a:spcBef>
                <a:spcPts val="36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4pPr>
            <a:lvl5pPr marL="1371600" marR="0" lvl="4" indent="-95250" algn="l" rtl="0" eaLnBrk="1" hangingPunct="1">
              <a:lnSpc>
                <a:spcPct val="100000"/>
              </a:lnSpc>
              <a:spcBef>
                <a:spcPts val="320"/>
              </a:spcBef>
              <a:spcAft>
                <a:spcPts val="375"/>
              </a:spcAft>
              <a:buClr>
                <a:srgbClr val="7E241A"/>
              </a:buClr>
              <a:buSzPct val="15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"/>
                <a:ea typeface="Constantia"/>
                <a:cs typeface="Helvetica"/>
                <a:sym typeface="Constantia"/>
              </a:defRPr>
            </a:lvl5pPr>
            <a:lvl6pPr marL="1571562" marR="0" lvl="5" indent="-68596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1857301" marR="0" lvl="6" indent="-74935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2143039" marR="0" lvl="7" indent="-68573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2428778" marR="0" lvl="8" indent="-74912" algn="l" rtl="0" eaLnBrk="1" hangingPunct="1">
              <a:lnSpc>
                <a:spcPct val="100000"/>
              </a:lnSpc>
              <a:spcBef>
                <a:spcPts val="175"/>
              </a:spcBef>
              <a:spcAft>
                <a:spcPts val="375"/>
              </a:spcAft>
              <a:buClr>
                <a:srgbClr val="7E241A"/>
              </a:buClr>
              <a:buSzPts val="1269"/>
              <a:buFont typeface="Arial"/>
              <a:buChar char="•"/>
              <a:defRPr sz="875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Let’s start with the </a:t>
            </a:r>
            <a:r>
              <a:rPr lang="en-US" b="1" dirty="0" err="1"/>
              <a:t>FacetGrid</a:t>
            </a:r>
            <a:r>
              <a:rPr lang="en-US" dirty="0"/>
              <a:t>, which is a bit like a visual GROUP BY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51289-1D09-2B42-8324-22C1544682D9}"/>
              </a:ext>
            </a:extLst>
          </p:cNvPr>
          <p:cNvSpPr/>
          <p:nvPr/>
        </p:nvSpPr>
        <p:spPr>
          <a:xfrm>
            <a:off x="379652" y="1979978"/>
            <a:ext cx="8547234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Question: how do people tip on different days of the week?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 = </a:t>
            </a:r>
            <a:r>
              <a:rPr lang="en-US" dirty="0" err="1">
                <a:latin typeface="Courier New" panose="02070309020205020404" pitchFamily="49" charset="0"/>
              </a:rPr>
              <a:t>tips_dataset.apply</a:t>
            </a:r>
            <a:r>
              <a:rPr lang="en-US" dirty="0">
                <a:latin typeface="Courier New" panose="02070309020205020404" pitchFamily="49" charset="0"/>
              </a:rPr>
              <a:t>(lambda r: 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'tip'</a:t>
            </a:r>
            <a:r>
              <a:rPr lang="en-US" dirty="0">
                <a:latin typeface="Courier New" panose="02070309020205020404" pitchFamily="49" charset="0"/>
              </a:rPr>
              <a:t>]/r[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’</a:t>
            </a:r>
            <a:r>
              <a:rPr lang="en-US" dirty="0">
                <a:latin typeface="Courier New" panose="02070309020205020404" pitchFamily="49" charset="0"/>
              </a:rPr>
              <a:t>], axis=1)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different graph for each 'time’ value (lunch vs dinner)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g = </a:t>
            </a:r>
            <a:r>
              <a:rPr lang="en-US" dirty="0" err="1">
                <a:latin typeface="Courier New" panose="02070309020205020404" pitchFamily="49" charset="0"/>
              </a:rPr>
              <a:t>sb.FacetGrid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 col=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'time'</a:t>
            </a:r>
            <a:r>
              <a:rPr lang="en-US" dirty="0">
                <a:latin typeface="Courier New" panose="02070309020205020404" pitchFamily="49" charset="0"/>
              </a:rPr>
              <a:t>, 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'day’</a:t>
            </a:r>
            <a:r>
              <a:rPr lang="en-US" dirty="0">
                <a:latin typeface="Courier New" panose="02070309020205020404" pitchFamily="49" charset="0"/>
              </a:rPr>
              <a:t>, height=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4</a:t>
            </a:r>
            <a:r>
              <a:rPr lang="en-US" dirty="0">
                <a:latin typeface="Courier New" panose="02070309020205020404" pitchFamily="49" charset="0"/>
              </a:rPr>
              <a:t>, aspect=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</a:t>
            </a:r>
            <a:endParaRPr lang="en-US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Plot total bill vs. tip within each graph 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g.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plt.scatter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total_bill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tip_pct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g.add_legend</a:t>
            </a:r>
            <a:r>
              <a:rPr lang="en-US" dirty="0">
                <a:latin typeface="Courier New" panose="02070309020205020404" pitchFamily="49" charset="0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52B7C-2078-6F4F-B278-5943E43EC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929" y="3597025"/>
            <a:ext cx="4391674" cy="195329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F0C06-CD8D-D146-9618-CE191080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29" y="1168396"/>
            <a:ext cx="4423286" cy="188575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0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Pairgrids</a:t>
            </a:r>
            <a:r>
              <a:rPr lang="en-US" dirty="0"/>
              <a:t>: Pairwise Comparisons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3CA611-F6BB-4817-8AA4-FAA9D1003715}"/>
              </a:ext>
            </a:extLst>
          </p:cNvPr>
          <p:cNvSpPr/>
          <p:nvPr/>
        </p:nvSpPr>
        <p:spPr>
          <a:xfrm>
            <a:off x="295976" y="1079192"/>
            <a:ext cx="343381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Let's look at how different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 factors are influenced by 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 the size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of the party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sb.pairplot</a:t>
            </a:r>
            <a:r>
              <a:rPr lang="en-US" dirty="0">
                <a:latin typeface="Courier New" panose="02070309020205020404" pitchFamily="49" charset="0"/>
              </a:rPr>
              <a:t>(data=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	    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'scatter’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</a:p>
          <a:p>
            <a:r>
              <a:rPr lang="en-US" dirty="0">
                <a:latin typeface="Courier New" panose="02070309020205020404" pitchFamily="49" charset="0"/>
              </a:rPr>
              <a:t>	    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755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23169EC-011B-41A0-8F1A-AC3468772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242" y="935298"/>
            <a:ext cx="4884821" cy="449871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39DA11-3DB2-7147-B212-DD690C7A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6" y="153796"/>
            <a:ext cx="8157007" cy="1089755"/>
          </a:xfrm>
        </p:spPr>
        <p:txBody>
          <a:bodyPr/>
          <a:lstStyle/>
          <a:p>
            <a:r>
              <a:rPr lang="en-US" dirty="0" err="1"/>
              <a:t>Pairgrids</a:t>
            </a:r>
            <a:r>
              <a:rPr lang="en-US" dirty="0"/>
              <a:t>: Pairwise Comparisons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6EF87B-EA8B-EC45-8000-C6100D7604F4}"/>
              </a:ext>
            </a:extLst>
          </p:cNvPr>
          <p:cNvSpPr/>
          <p:nvPr/>
        </p:nvSpPr>
        <p:spPr>
          <a:xfrm>
            <a:off x="295976" y="1079192"/>
            <a:ext cx="3433813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Let's look at how different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  factors are influenced by </a:t>
            </a: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  the size</a:t>
            </a:r>
            <a:r>
              <a:rPr lang="en-US" dirty="0"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of the party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sb.pairplot</a:t>
            </a:r>
            <a:r>
              <a:rPr lang="en-US" dirty="0">
                <a:latin typeface="Courier New" panose="02070309020205020404" pitchFamily="49" charset="0"/>
              </a:rPr>
              <a:t>(data=</a:t>
            </a:r>
            <a:r>
              <a:rPr lang="en-US" dirty="0" err="1">
                <a:latin typeface="Courier New" panose="02070309020205020404" pitchFamily="49" charset="0"/>
              </a:rPr>
              <a:t>tips_dataset</a:t>
            </a:r>
            <a:r>
              <a:rPr lang="en-US" dirty="0">
                <a:latin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</a:rPr>
              <a:t>	    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'scatter’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</a:p>
          <a:p>
            <a:r>
              <a:rPr lang="en-US" dirty="0">
                <a:latin typeface="Courier New" panose="02070309020205020404" pitchFamily="49" charset="0"/>
              </a:rPr>
              <a:t>	    hue=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8469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Typical Bill,</a:t>
            </a:r>
            <a:br>
              <a:rPr lang="en-US" dirty="0"/>
            </a:br>
            <a:r>
              <a:rPr lang="en-US" dirty="0"/>
              <a:t>by Group Size? Heatmaps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4172B-DD0E-4BCC-924D-CBA53E4BCDEC}"/>
              </a:ext>
            </a:extLst>
          </p:cNvPr>
          <p:cNvSpPr/>
          <p:nvPr/>
        </p:nvSpPr>
        <p:spPr>
          <a:xfrm>
            <a:off x="470263" y="1265373"/>
            <a:ext cx="79697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histogram bins of size 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bins = </a:t>
            </a:r>
            <a:r>
              <a:rPr lang="en-US" dirty="0" err="1">
                <a:latin typeface="Courier New" panose="02070309020205020404" pitchFamily="49" charset="0"/>
              </a:rPr>
              <a:t>np.arange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        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Cut the bins, and group by size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tips_dataset.groupby</a:t>
            </a:r>
            <a:r>
              <a:rPr lang="en-US" dirty="0">
                <a:latin typeface="Courier New" panose="02070309020205020404" pitchFamily="49" charset="0"/>
              </a:rPr>
              <a:t>([</a:t>
            </a:r>
            <a:r>
              <a:rPr lang="en-US" dirty="0" err="1">
                <a:latin typeface="Courier New" panose="02070309020205020404" pitchFamily="49" charset="0"/>
              </a:rPr>
              <a:t>pd.cut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bins, precision=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]).size().unstack().</a:t>
            </a:r>
            <a:r>
              <a:rPr lang="en-US" dirty="0" err="1">
                <a:latin typeface="Courier New" panose="02070309020205020404" pitchFamily="49" charset="0"/>
              </a:rPr>
              <a:t>fillna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sb.heatmap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by_bill_binned.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dirty="0">
                <a:latin typeface="Courier New" panose="02070309020205020404" pitchFamily="49" charset="0"/>
              </a:rPr>
              <a:t>(axis=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 &gt;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123630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Is a Typical Bill,</a:t>
            </a:r>
            <a:br>
              <a:rPr lang="en-US" dirty="0"/>
            </a:br>
            <a:r>
              <a:rPr lang="en-US" dirty="0"/>
              <a:t>by Group Size? Heatmaps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74172B-DD0E-4BCC-924D-CBA53E4BCDEC}"/>
              </a:ext>
            </a:extLst>
          </p:cNvPr>
          <p:cNvSpPr/>
          <p:nvPr/>
        </p:nvSpPr>
        <p:spPr>
          <a:xfrm>
            <a:off x="470263" y="1265373"/>
            <a:ext cx="796971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Create histogram bins of size 5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</a:rPr>
              <a:t>bins = </a:t>
            </a:r>
            <a:r>
              <a:rPr lang="en-US" dirty="0" err="1">
                <a:latin typeface="Courier New" panose="02070309020205020404" pitchFamily="49" charset="0"/>
              </a:rPr>
              <a:t>np.arange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min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        </a:t>
            </a:r>
            <a:r>
              <a:rPr lang="en-US" dirty="0" err="1">
                <a:latin typeface="Courier New" panose="02070309020205020404" pitchFamily="49" charset="0"/>
              </a:rPr>
              <a:t>tips_dataset.total_bill.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max</a:t>
            </a:r>
            <a:r>
              <a:rPr lang="en-US" dirty="0">
                <a:latin typeface="Courier New" panose="02070309020205020404" pitchFamily="49" charset="0"/>
              </a:rPr>
              <a:t>(),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Cut the bins, and group by size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tips_dataset.groupby</a:t>
            </a:r>
            <a:r>
              <a:rPr lang="en-US" dirty="0">
                <a:latin typeface="Courier New" panose="02070309020205020404" pitchFamily="49" charset="0"/>
              </a:rPr>
              <a:t>([</a:t>
            </a:r>
            <a:r>
              <a:rPr lang="en-US" dirty="0" err="1">
                <a:latin typeface="Courier New" panose="02070309020205020404" pitchFamily="49" charset="0"/>
              </a:rPr>
              <a:t>pd.cut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	bins, precision=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),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'size'</a:t>
            </a:r>
            <a:r>
              <a:rPr lang="en-US" dirty="0">
                <a:latin typeface="Courier New" panose="02070309020205020404" pitchFamily="49" charset="0"/>
              </a:rPr>
              <a:t>]).size().unstack().</a:t>
            </a:r>
            <a:r>
              <a:rPr lang="en-US" dirty="0" err="1">
                <a:latin typeface="Courier New" panose="02070309020205020404" pitchFamily="49" charset="0"/>
              </a:rPr>
              <a:t>fillna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  <a:p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sb.heatmap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by_bill_binned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by_bill_binned.</a:t>
            </a:r>
            <a:r>
              <a:rPr lang="en-US" dirty="0" err="1">
                <a:solidFill>
                  <a:srgbClr val="795E26"/>
                </a:solidFill>
                <a:latin typeface="Courier New" panose="02070309020205020404" pitchFamily="49" charset="0"/>
              </a:rPr>
              <a:t>sum</a:t>
            </a:r>
            <a:r>
              <a:rPr lang="en-US" dirty="0">
                <a:latin typeface="Courier New" panose="02070309020205020404" pitchFamily="49" charset="0"/>
              </a:rPr>
              <a:t>(axis=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) &gt;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])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A20138-DAA2-4E48-A31E-86DE4F36E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82" y="3349649"/>
            <a:ext cx="3415162" cy="21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2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Box-and-Whiskers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583427" y="5258597"/>
            <a:ext cx="413375" cy="304271"/>
          </a:xfrm>
        </p:spPr>
        <p:txBody>
          <a:bodyPr/>
          <a:lstStyle/>
          <a:p>
            <a:pPr>
              <a:defRPr/>
            </a:pPr>
            <a:fld id="{B9495505-AA8D-4EA2-BB21-59D01CA8662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11717" y="3328201"/>
            <a:ext cx="1026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Median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11717" y="1958207"/>
            <a:ext cx="13258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Maximum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1717" y="4198502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Minimum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1717" y="2822847"/>
            <a:ext cx="2511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Upper Quartile (med</a:t>
            </a:r>
            <a:br>
              <a:rPr lang="en-US" dirty="0">
                <a:latin typeface="Constantia" charset="0"/>
                <a:ea typeface="Constantia" charset="0"/>
                <a:cs typeface="Constantia" charset="0"/>
              </a:rPr>
            </a:br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of upper half)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717" y="3564555"/>
            <a:ext cx="2497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Lower Quartile (med</a:t>
            </a:r>
            <a:br>
              <a:rPr lang="en-US" dirty="0">
                <a:latin typeface="Constantia" charset="0"/>
                <a:ea typeface="Constantia" charset="0"/>
                <a:cs typeface="Constantia" charset="0"/>
              </a:rPr>
            </a:br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of lower half)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D0A415-B43B-4888-AAD1-F931EDBA821F}"/>
              </a:ext>
            </a:extLst>
          </p:cNvPr>
          <p:cNvSpPr/>
          <p:nvPr/>
        </p:nvSpPr>
        <p:spPr>
          <a:xfrm>
            <a:off x="1620576" y="789599"/>
            <a:ext cx="59628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sb.boxplot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</a:rPr>
              <a:t>tips_dataset.time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 err="1">
                <a:latin typeface="Courier New" panose="02070309020205020404" pitchFamily="49" charset="0"/>
              </a:rPr>
              <a:t>tips_dataset.total_bill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3D721F-9E5A-441A-86AE-238FD12646DC}"/>
              </a:ext>
            </a:extLst>
          </p:cNvPr>
          <p:cNvSpPr txBox="1"/>
          <p:nvPr/>
        </p:nvSpPr>
        <p:spPr>
          <a:xfrm>
            <a:off x="6611717" y="1466224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Constantia" charset="0"/>
                <a:ea typeface="Constantia" charset="0"/>
                <a:cs typeface="Constantia" charset="0"/>
              </a:rPr>
              <a:t>Outliers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B8A17F-85F8-6346-BC07-4197B476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17" y="1401011"/>
            <a:ext cx="5511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Seaborn and Visualizing Statistical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263" y="1200879"/>
            <a:ext cx="8157007" cy="4233134"/>
          </a:xfrm>
        </p:spPr>
        <p:txBody>
          <a:bodyPr>
            <a:noAutofit/>
          </a:bodyPr>
          <a:lstStyle/>
          <a:p>
            <a:pPr marL="219075" indent="0">
              <a:buNone/>
            </a:pPr>
            <a:r>
              <a:rPr lang="en-US" dirty="0"/>
              <a:t>Seaborn builds upon matplotlib with a focus on statistical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Scatter plots with fitting and confidence intervals:</a:t>
            </a:r>
          </a:p>
          <a:p>
            <a:pPr lvl="2"/>
            <a:r>
              <a:rPr lang="en-US" sz="1800" dirty="0"/>
              <a:t>Key for understanding (linear) trends</a:t>
            </a:r>
          </a:p>
          <a:p>
            <a:pPr lvl="1"/>
            <a:r>
              <a:rPr lang="en-US" sz="2000" dirty="0"/>
              <a:t>Grids for finding attribute-to-attribute correlations:</a:t>
            </a:r>
          </a:p>
          <a:p>
            <a:pPr lvl="2"/>
            <a:r>
              <a:rPr lang="en-US" sz="1800" dirty="0"/>
              <a:t>Incredibly useful for finding correlations by eye</a:t>
            </a:r>
          </a:p>
          <a:p>
            <a:pPr lvl="1"/>
            <a:r>
              <a:rPr lang="en-US" sz="2000" dirty="0"/>
              <a:t>Heatmaps:</a:t>
            </a:r>
          </a:p>
          <a:p>
            <a:pPr lvl="2"/>
            <a:r>
              <a:rPr lang="en-US" sz="1800" dirty="0"/>
              <a:t>Show popular aspects</a:t>
            </a:r>
          </a:p>
          <a:p>
            <a:pPr lvl="1"/>
            <a:r>
              <a:rPr lang="en-US" sz="2000" dirty="0"/>
              <a:t>Box-and-whiskers (and variants e.g., violin plots):</a:t>
            </a:r>
          </a:p>
          <a:p>
            <a:pPr lvl="2"/>
            <a:r>
              <a:rPr lang="en-US" sz="1800" dirty="0"/>
              <a:t>Show where data is commonly distributed</a:t>
            </a:r>
            <a:endParaRPr lang="en-US" sz="2000" dirty="0"/>
          </a:p>
          <a:p>
            <a:pPr marL="481013" lvl="1" indent="0">
              <a:buNone/>
            </a:pPr>
            <a:r>
              <a:rPr lang="en-US" sz="2000" dirty="0"/>
              <a:t>Each of these has an important place in the data scientist’s toolbox!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587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F3F621-BBBB-4889-A026-46D3B5B6F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1" y="1361475"/>
            <a:ext cx="7514033" cy="2540000"/>
          </a:xfrm>
        </p:spPr>
        <p:txBody>
          <a:bodyPr/>
          <a:lstStyle/>
          <a:p>
            <a:r>
              <a:rPr lang="en-US" dirty="0"/>
              <a:t>Effective Use of Visualization</a:t>
            </a:r>
            <a:br>
              <a:rPr lang="en-US" dirty="0"/>
            </a:br>
            <a:r>
              <a:rPr lang="en-US" dirty="0"/>
              <a:t>for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9B5974-5E2C-449B-BB9C-F7CE7238B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See Accompanying Lecture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21688-DE53-4EB2-A247-DF0CA631C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11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08B8ED-2A4D-3A4A-836A-0A58A49A6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86" y="1788083"/>
            <a:ext cx="3166195" cy="362264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2C7ECF0-B4E4-4373-BCCC-B882E2F8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05" y="296404"/>
            <a:ext cx="7514035" cy="953857"/>
          </a:xfrm>
        </p:spPr>
        <p:txBody>
          <a:bodyPr/>
          <a:lstStyle/>
          <a:p>
            <a:r>
              <a:rPr lang="en-US" dirty="0"/>
              <a:t>Matplotlib and Pandas are Closely Coupled:</a:t>
            </a:r>
            <a:br>
              <a:rPr lang="en-US" dirty="0"/>
            </a:br>
            <a:r>
              <a:rPr lang="en-US" dirty="0"/>
              <a:t>It’s Easy to Plot!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7795-D201-4E65-BC7E-CEAED08F2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7E361-A75E-4E62-93ED-CC86DC76811C}"/>
              </a:ext>
            </a:extLst>
          </p:cNvPr>
          <p:cNvSpPr/>
          <p:nvPr/>
        </p:nvSpPr>
        <p:spPr>
          <a:xfrm>
            <a:off x="237041" y="1833383"/>
            <a:ext cx="5130083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pd.read_html</a:t>
            </a:r>
            <a:r>
              <a:rPr lang="en-US" dirty="0"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'https://en.wikipedia.org/wiki/</a:t>
            </a:r>
            <a:r>
              <a:rPr lang="en-US" dirty="0" err="1">
                <a:solidFill>
                  <a:srgbClr val="A31515"/>
                </a:solidFill>
                <a:latin typeface="Courier New" panose="02070309020205020404" pitchFamily="49" charset="0"/>
              </a:rPr>
              <a:t>List_of_chief_executive_officers#List_of_CEOs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</a:rPr>
              <a:t>)[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Split founding CEOs into separate </a:t>
            </a:r>
            <a:r>
              <a:rPr lang="en-US" dirty="0" err="1">
                <a:solidFill>
                  <a:srgbClr val="008000"/>
                </a:solidFill>
                <a:latin typeface="Courier New" panose="02070309020205020404" pitchFamily="49" charset="0"/>
              </a:rPr>
              <a:t>dataframe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founders_df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 err="1">
                <a:latin typeface="Courier New" panose="02070309020205020404" pitchFamily="49" charset="0"/>
              </a:rPr>
              <a:t>company_ceos_df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'Title'</a:t>
            </a:r>
            <a:r>
              <a:rPr lang="en-US" dirty="0">
                <a:latin typeface="Courier New" panose="02070309020205020404" pitchFamily="49" charset="0"/>
              </a:rPr>
              <a:t>].apply(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lambda</a:t>
            </a:r>
            <a:r>
              <a:rPr lang="en-US" dirty="0">
                <a:latin typeface="Courier New" panose="02070309020205020404" pitchFamily="49" charset="0"/>
              </a:rPr>
              <a:t> s: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if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'founder'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 err="1">
                <a:latin typeface="Courier New" panose="02070309020205020404" pitchFamily="49" charset="0"/>
              </a:rPr>
              <a:t>s.lower</a:t>
            </a:r>
            <a:r>
              <a:rPr lang="en-US" dirty="0">
                <a:latin typeface="Courier New" panose="02070309020205020404" pitchFamily="49" charset="0"/>
              </a:rPr>
              <a:t>() </a:t>
            </a:r>
            <a:r>
              <a:rPr lang="en-US" dirty="0">
                <a:solidFill>
                  <a:srgbClr val="AF00DB"/>
                </a:solidFill>
                <a:latin typeface="Courier New" panose="02070309020205020404" pitchFamily="49" charset="0"/>
              </a:rPr>
              <a:t>else</a:t>
            </a:r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dirty="0">
                <a:latin typeface="Courier New" panose="02070309020205020404" pitchFamily="49" charset="0"/>
              </a:rPr>
              <a:t>)]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</a:rPr>
              <a:t>founders_df.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plot</a:t>
            </a:r>
            <a:r>
              <a:rPr lang="en-US" dirty="0">
                <a:latin typeface="Courier New" panose="02070309020205020404" pitchFamily="49" charset="0"/>
              </a:rPr>
              <a:t>(kind=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'bar'</a:t>
            </a:r>
            <a:r>
              <a:rPr lang="en-US" dirty="0">
                <a:latin typeface="Courier New" panose="02070309020205020404" pitchFamily="49" charset="0"/>
              </a:rPr>
              <a:t>, 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'Company’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y=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'Since'</a:t>
            </a:r>
            <a:r>
              <a:rPr lang="en-US" dirty="0">
                <a:latin typeface="Courier New" panose="02070309020205020404" pitchFamily="49" charset="0"/>
              </a:rPr>
              <a:t>, color=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'gray'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9E3564-B278-42AA-B6AF-C425F689F9AC}"/>
              </a:ext>
            </a:extLst>
          </p:cNvPr>
          <p:cNvSpPr/>
          <p:nvPr/>
        </p:nvSpPr>
        <p:spPr>
          <a:xfrm>
            <a:off x="237040" y="3746111"/>
            <a:ext cx="5130083" cy="548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7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820E4B-E159-B049-BF55-3A89422E0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686" y="2194740"/>
            <a:ext cx="1142077" cy="786002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DDAA0D0-3CAC-4F21-A117-37E53903D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You’ll Need to Make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733791D-36B1-4949-97DC-8EB81B573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1643742"/>
            <a:ext cx="8157007" cy="3021499"/>
          </a:xfrm>
        </p:spPr>
        <p:txBody>
          <a:bodyPr>
            <a:normAutofit/>
          </a:bodyPr>
          <a:lstStyle/>
          <a:p>
            <a:pPr marL="219075" indent="0">
              <a:buNone/>
            </a:pPr>
            <a:r>
              <a:rPr lang="en-US" dirty="0"/>
              <a:t>What kind of plot?</a:t>
            </a:r>
          </a:p>
          <a:p>
            <a:pPr lvl="1"/>
            <a:r>
              <a:rPr lang="en-US" sz="2000" dirty="0"/>
              <a:t>Usually line vs. bar charts (if based on complete data)</a:t>
            </a:r>
          </a:p>
          <a:p>
            <a:pPr lvl="1"/>
            <a:r>
              <a:rPr lang="en-US" sz="2000" dirty="0"/>
              <a:t>But… what if it’s statistical / sampled data?</a:t>
            </a:r>
          </a:p>
          <a:p>
            <a:pPr lvl="1"/>
            <a:endParaRPr lang="en-US" sz="2000" dirty="0"/>
          </a:p>
          <a:p>
            <a:pPr marL="219075" indent="0">
              <a:buNone/>
            </a:pPr>
            <a:r>
              <a:rPr lang="en-US" dirty="0"/>
              <a:t>What ranges and scales to use for the axes?</a:t>
            </a:r>
          </a:p>
          <a:p>
            <a:pPr marL="219075" indent="0">
              <a:buNone/>
            </a:pPr>
            <a:endParaRPr lang="en-US" dirty="0"/>
          </a:p>
          <a:p>
            <a:pPr marL="219075" indent="0">
              <a:buNone/>
            </a:pPr>
            <a:r>
              <a:rPr lang="en-US" dirty="0"/>
              <a:t>Do I normalize the data?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EA22A1-61DF-4F29-9CFF-512D15F33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6</a:t>
            </a:fld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0B545A1-746D-7F4E-AAC5-447CBBD4CAFA}"/>
              </a:ext>
            </a:extLst>
          </p:cNvPr>
          <p:cNvCxnSpPr>
            <a:cxnSpLocks/>
          </p:cNvCxnSpPr>
          <p:nvPr/>
        </p:nvCxnSpPr>
        <p:spPr>
          <a:xfrm>
            <a:off x="6568878" y="3597114"/>
            <a:ext cx="12180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A956C5-35B9-2147-A9F9-F8C15220A058}"/>
              </a:ext>
            </a:extLst>
          </p:cNvPr>
          <p:cNvCxnSpPr/>
          <p:nvPr/>
        </p:nvCxnSpPr>
        <p:spPr>
          <a:xfrm flipH="1">
            <a:off x="6162901" y="3597114"/>
            <a:ext cx="474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272845-6DA0-6D49-A271-C088549FAECC}"/>
              </a:ext>
            </a:extLst>
          </p:cNvPr>
          <p:cNvCxnSpPr/>
          <p:nvPr/>
        </p:nvCxnSpPr>
        <p:spPr>
          <a:xfrm>
            <a:off x="6400181" y="3597114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5930251-52C2-C44E-81A8-4F353F2258DD}"/>
              </a:ext>
            </a:extLst>
          </p:cNvPr>
          <p:cNvCxnSpPr>
            <a:cxnSpLocks/>
          </p:cNvCxnSpPr>
          <p:nvPr/>
        </p:nvCxnSpPr>
        <p:spPr>
          <a:xfrm>
            <a:off x="6417543" y="3550850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42A6D1-E217-6149-A4CC-0E1F20F7C0E9}"/>
              </a:ext>
            </a:extLst>
          </p:cNvPr>
          <p:cNvCxnSpPr>
            <a:cxnSpLocks/>
          </p:cNvCxnSpPr>
          <p:nvPr/>
        </p:nvCxnSpPr>
        <p:spPr>
          <a:xfrm>
            <a:off x="6576899" y="3550850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1AE969-E858-2241-A5FC-6CDBDC182B32}"/>
              </a:ext>
            </a:extLst>
          </p:cNvPr>
          <p:cNvCxnSpPr>
            <a:cxnSpLocks/>
          </p:cNvCxnSpPr>
          <p:nvPr/>
        </p:nvCxnSpPr>
        <p:spPr>
          <a:xfrm>
            <a:off x="6896742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5CE33A-06BC-AF48-8EA4-A47636D3BC5D}"/>
              </a:ext>
            </a:extLst>
          </p:cNvPr>
          <p:cNvCxnSpPr>
            <a:cxnSpLocks/>
          </p:cNvCxnSpPr>
          <p:nvPr/>
        </p:nvCxnSpPr>
        <p:spPr>
          <a:xfrm>
            <a:off x="6653503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85AD8E8-69C2-344A-BC83-D535BCA91D68}"/>
              </a:ext>
            </a:extLst>
          </p:cNvPr>
          <p:cNvCxnSpPr>
            <a:cxnSpLocks/>
          </p:cNvCxnSpPr>
          <p:nvPr/>
        </p:nvCxnSpPr>
        <p:spPr>
          <a:xfrm>
            <a:off x="6497754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8EFB5C-213D-E440-B91C-0594DDA9B7C7}"/>
              </a:ext>
            </a:extLst>
          </p:cNvPr>
          <p:cNvCxnSpPr>
            <a:cxnSpLocks/>
          </p:cNvCxnSpPr>
          <p:nvPr/>
        </p:nvCxnSpPr>
        <p:spPr>
          <a:xfrm>
            <a:off x="7369983" y="3545453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3009091-2EAF-EB4B-93B1-F11934F29706}"/>
              </a:ext>
            </a:extLst>
          </p:cNvPr>
          <p:cNvCxnSpPr>
            <a:cxnSpLocks/>
          </p:cNvCxnSpPr>
          <p:nvPr/>
        </p:nvCxnSpPr>
        <p:spPr>
          <a:xfrm>
            <a:off x="6736320" y="3548077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F95C27-FCF4-1C4A-BAC9-E48D6145FDA7}"/>
              </a:ext>
            </a:extLst>
          </p:cNvPr>
          <p:cNvCxnSpPr>
            <a:cxnSpLocks/>
          </p:cNvCxnSpPr>
          <p:nvPr/>
        </p:nvCxnSpPr>
        <p:spPr>
          <a:xfrm>
            <a:off x="6818594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A77793C-E6BB-D843-9126-269C485A8664}"/>
              </a:ext>
            </a:extLst>
          </p:cNvPr>
          <p:cNvCxnSpPr>
            <a:cxnSpLocks/>
          </p:cNvCxnSpPr>
          <p:nvPr/>
        </p:nvCxnSpPr>
        <p:spPr>
          <a:xfrm>
            <a:off x="7121141" y="3545453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94802F-F2B9-3D42-ADE4-9C5E5E38D8AB}"/>
              </a:ext>
            </a:extLst>
          </p:cNvPr>
          <p:cNvCxnSpPr>
            <a:cxnSpLocks/>
          </p:cNvCxnSpPr>
          <p:nvPr/>
        </p:nvCxnSpPr>
        <p:spPr>
          <a:xfrm>
            <a:off x="7588760" y="3544141"/>
            <a:ext cx="0" cy="925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E1D02D0-4CAB-4443-8245-6AEAD8A0E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3" t="4570" r="3760" b="8731"/>
          <a:stretch/>
        </p:blipFill>
        <p:spPr>
          <a:xfrm>
            <a:off x="3836190" y="4071324"/>
            <a:ext cx="1048699" cy="593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FA772-1713-B841-A783-E62A361C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8" t="10285" r="4393" b="40853"/>
          <a:stretch/>
        </p:blipFill>
        <p:spPr>
          <a:xfrm>
            <a:off x="7415512" y="2028486"/>
            <a:ext cx="798213" cy="4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4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4DB4F-9169-45CE-8D0C-BBA7D6C94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3" y="25554"/>
            <a:ext cx="8157007" cy="1089755"/>
          </a:xfrm>
        </p:spPr>
        <p:txBody>
          <a:bodyPr/>
          <a:lstStyle/>
          <a:p>
            <a:r>
              <a:rPr lang="en-US" dirty="0"/>
              <a:t>Bar vs. Line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75BF-F12D-4063-A89D-CD138A0FE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3" y="3274242"/>
            <a:ext cx="8157007" cy="2303461"/>
          </a:xfrm>
        </p:spPr>
        <p:txBody>
          <a:bodyPr>
            <a:normAutofit fontScale="92500" lnSpcReduction="10000"/>
          </a:bodyPr>
          <a:lstStyle/>
          <a:p>
            <a:pPr marL="219075" indent="0">
              <a:lnSpc>
                <a:spcPct val="120000"/>
              </a:lnSpc>
              <a:buNone/>
            </a:pPr>
            <a:r>
              <a:rPr lang="en-US" sz="2200" dirty="0"/>
              <a:t>Consider </a:t>
            </a:r>
            <a:r>
              <a:rPr lang="en-US" sz="2200" b="1" dirty="0"/>
              <a:t>categorical</a:t>
            </a:r>
            <a:r>
              <a:rPr lang="en-US" sz="2200" dirty="0"/>
              <a:t> vs. </a:t>
            </a:r>
            <a:r>
              <a:rPr lang="en-US" sz="2200" b="1" dirty="0"/>
              <a:t>continuous data</a:t>
            </a:r>
            <a:r>
              <a:rPr lang="en-US" sz="2200" dirty="0"/>
              <a:t> on the x-axis and choose plots accordingly:</a:t>
            </a:r>
          </a:p>
          <a:p>
            <a:pPr lvl="1">
              <a:lnSpc>
                <a:spcPct val="120000"/>
              </a:lnSpc>
            </a:pPr>
            <a:r>
              <a:rPr lang="en-US" sz="1900" dirty="0"/>
              <a:t>Bar charts </a:t>
            </a:r>
            <a:r>
              <a:rPr lang="en-US" sz="1900" dirty="0">
                <a:sym typeface="Wingdings" panose="05000000000000000000" pitchFamily="2" charset="2"/>
              </a:rPr>
              <a:t> </a:t>
            </a:r>
            <a:r>
              <a:rPr lang="en-US" sz="1900" b="1" dirty="0">
                <a:sym typeface="Wingdings" panose="05000000000000000000" pitchFamily="2" charset="2"/>
              </a:rPr>
              <a:t>categorical</a:t>
            </a:r>
            <a:r>
              <a:rPr lang="en-US" sz="1900" dirty="0">
                <a:sym typeface="Wingdings" panose="05000000000000000000" pitchFamily="2" charset="2"/>
              </a:rPr>
              <a:t> (discrete valued, often non-numeric) data</a:t>
            </a:r>
          </a:p>
          <a:p>
            <a:pPr lvl="1">
              <a:lnSpc>
                <a:spcPct val="120000"/>
              </a:lnSpc>
            </a:pPr>
            <a:r>
              <a:rPr lang="en-US" sz="1900" dirty="0">
                <a:sym typeface="Wingdings" panose="05000000000000000000" pitchFamily="2" charset="2"/>
              </a:rPr>
              <a:t>Line charts  </a:t>
            </a:r>
            <a:r>
              <a:rPr lang="en-US" sz="1900" b="1" dirty="0">
                <a:sym typeface="Wingdings" panose="05000000000000000000" pitchFamily="2" charset="2"/>
              </a:rPr>
              <a:t>continuous</a:t>
            </a:r>
            <a:r>
              <a:rPr lang="en-US" sz="1900" dirty="0">
                <a:sym typeface="Wingdings" panose="05000000000000000000" pitchFamily="2" charset="2"/>
              </a:rPr>
              <a:t> data; the lines interpolated between points are meaningful!</a:t>
            </a:r>
            <a:br>
              <a:rPr lang="en-US" sz="1900" dirty="0">
                <a:sym typeface="Wingdings" panose="05000000000000000000" pitchFamily="2" charset="2"/>
              </a:rPr>
            </a:br>
            <a:r>
              <a:rPr lang="en-US" sz="1900" dirty="0">
                <a:sym typeface="Wingdings" panose="05000000000000000000" pitchFamily="2" charset="2"/>
              </a:rPr>
              <a:t>Note: if the data isn’t continuous, points are helpful to see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1B1B-B05F-486B-BC8B-7CCF9453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253F9-1553-4545-864A-95F0E28A2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38" y="988482"/>
            <a:ext cx="2018495" cy="2458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B0C30-894A-1B46-BEB8-6D94E9041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66" y="1037910"/>
            <a:ext cx="2744111" cy="18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3271-AF8D-4084-B957-B7EB6017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" y="21583"/>
            <a:ext cx="8157007" cy="1089755"/>
          </a:xfrm>
        </p:spPr>
        <p:txBody>
          <a:bodyPr/>
          <a:lstStyle/>
          <a:p>
            <a:r>
              <a:rPr lang="en-US" dirty="0"/>
              <a:t>Plotting and Axis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994C6-EF83-4306-8AEF-FFB3432C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62" y="3160643"/>
            <a:ext cx="8157007" cy="2273370"/>
          </a:xfrm>
        </p:spPr>
        <p:txBody>
          <a:bodyPr>
            <a:normAutofit/>
          </a:bodyPr>
          <a:lstStyle/>
          <a:p>
            <a:pPr marL="219075" indent="0" algn="ctr">
              <a:buNone/>
            </a:pPr>
            <a:r>
              <a:rPr lang="en-US" b="1" dirty="0"/>
              <a:t>How do we choose our axis min, max and scale (linear vs log)?</a:t>
            </a:r>
            <a:endParaRPr lang="en-US" dirty="0"/>
          </a:p>
          <a:p>
            <a:pPr marL="219075" indent="0">
              <a:buNone/>
            </a:pPr>
            <a:r>
              <a:rPr lang="en-US" dirty="0"/>
              <a:t>Key questions to ask yourself: </a:t>
            </a:r>
          </a:p>
          <a:p>
            <a:pPr lvl="1"/>
            <a:r>
              <a:rPr lang="en-US" dirty="0"/>
              <a:t>What gives the right </a:t>
            </a:r>
            <a:r>
              <a:rPr lang="en-US" i="1" dirty="0"/>
              <a:t>intuitions</a:t>
            </a:r>
            <a:r>
              <a:rPr lang="en-US" dirty="0"/>
              <a:t> about the phenomena you are plotting?</a:t>
            </a:r>
          </a:p>
          <a:p>
            <a:pPr lvl="1"/>
            <a:r>
              <a:rPr lang="en-US" dirty="0"/>
              <a:t>What lets the viewer </a:t>
            </a:r>
            <a:r>
              <a:rPr lang="en-US" i="1" dirty="0"/>
              <a:t>visually compare / understand</a:t>
            </a:r>
            <a:r>
              <a:rPr lang="en-US" dirty="0"/>
              <a:t> the phenomena?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47B2E-020E-4509-81EA-C59024CB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32C97-F623-054A-8C54-05566DBF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887" y="1073901"/>
            <a:ext cx="2200710" cy="2517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8E947-7CE7-5B48-8A07-75CA22022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78" y="1073901"/>
            <a:ext cx="2067443" cy="25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26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942B-4B42-42E3-AC13-CEA25E495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80E80-0105-4C85-A4F7-D38BF7AD2E64}"/>
              </a:ext>
            </a:extLst>
          </p:cNvPr>
          <p:cNvSpPr/>
          <p:nvPr/>
        </p:nvSpPr>
        <p:spPr>
          <a:xfrm>
            <a:off x="229906" y="3235693"/>
            <a:ext cx="8655677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</a:rPr>
              <a:t>baseline_df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([{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800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5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2400</a:t>
            </a:r>
            <a:r>
              <a:rPr lang="en-US" dirty="0">
                <a:latin typeface="Courier New" panose="02070309020205020404" pitchFamily="49" charset="0"/>
              </a:rPr>
              <a:t>}])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alternative_df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pd.DataFrame</a:t>
            </a:r>
            <a:r>
              <a:rPr lang="en-US" dirty="0">
                <a:latin typeface="Courier New" panose="02070309020205020404" pitchFamily="49" charset="0"/>
              </a:rPr>
              <a:t>([{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720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}, 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US" dirty="0">
                <a:latin typeface="Courier New" panose="020703090202050204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2100</a:t>
            </a:r>
            <a:r>
              <a:rPr lang="en-US" dirty="0">
                <a:latin typeface="Courier New" panose="02070309020205020404" pitchFamily="49" charset="0"/>
              </a:rPr>
              <a:t>}])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 We want to plot side-by-side</a:t>
            </a:r>
            <a:endParaRPr lang="en-US" dirty="0">
              <a:latin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</a:rPr>
              <a:t>combined_df</a:t>
            </a:r>
            <a:r>
              <a:rPr lang="en-US" dirty="0">
                <a:latin typeface="Courier New" panose="02070309020205020404" pitchFamily="49" charset="0"/>
              </a:rPr>
              <a:t> = </a:t>
            </a:r>
            <a:r>
              <a:rPr lang="en-US" dirty="0" err="1">
                <a:latin typeface="Courier New" panose="02070309020205020404" pitchFamily="49" charset="0"/>
              </a:rPr>
              <a:t>baseline_df.rename</a:t>
            </a:r>
            <a:r>
              <a:rPr lang="en-US" dirty="0">
                <a:latin typeface="Courier New" panose="02070309020205020404" pitchFamily="49" charset="0"/>
              </a:rPr>
              <a:t>(columns={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: 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'baseline'</a:t>
            </a:r>
            <a:r>
              <a:rPr lang="en-US" dirty="0">
                <a:latin typeface="Courier New" panose="02070309020205020404" pitchFamily="49" charset="0"/>
              </a:rPr>
              <a:t>})</a:t>
            </a:r>
          </a:p>
          <a:p>
            <a:r>
              <a:rPr lang="en-US" dirty="0" err="1">
                <a:latin typeface="Courier New" panose="02070309020205020404" pitchFamily="49" charset="0"/>
              </a:rPr>
              <a:t>combined_df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'alternative'</a:t>
            </a:r>
            <a:r>
              <a:rPr lang="en-US" dirty="0">
                <a:latin typeface="Courier New" panose="02070309020205020404" pitchFamily="49" charset="0"/>
              </a:rPr>
              <a:t>] = </a:t>
            </a:r>
            <a:r>
              <a:rPr lang="en-US" dirty="0" err="1">
                <a:latin typeface="Courier New" panose="02070309020205020404" pitchFamily="49" charset="0"/>
              </a:rPr>
              <a:t>overhead_df</a:t>
            </a:r>
            <a:r>
              <a:rPr lang="en-US" dirty="0"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'value'</a:t>
            </a:r>
            <a:r>
              <a:rPr lang="en-US" dirty="0">
                <a:latin typeface="Courier New" panose="02070309020205020404" pitchFamily="49" charset="0"/>
              </a:rPr>
              <a:t>]</a:t>
            </a:r>
          </a:p>
          <a:p>
            <a:br>
              <a:rPr lang="en-US" dirty="0">
                <a:latin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</a:rPr>
              <a:t>fig = </a:t>
            </a:r>
            <a:r>
              <a:rPr lang="en-US" dirty="0" err="1">
                <a:latin typeface="Courier New" panose="02070309020205020404" pitchFamily="49" charset="0"/>
              </a:rPr>
              <a:t>combined_df.plot.bar</a:t>
            </a:r>
            <a:r>
              <a:rPr lang="en-US" dirty="0">
                <a:latin typeface="Courier New" panose="02070309020205020404" pitchFamily="49" charset="0"/>
              </a:rPr>
              <a:t>(x=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</a:rPr>
              <a:t>'comp'</a:t>
            </a:r>
            <a:r>
              <a:rPr lang="en-US" dirty="0"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27A2DBB-7E65-4549-9164-A4CC74DBC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056" y="101531"/>
            <a:ext cx="8157007" cy="1089755"/>
          </a:xfrm>
        </p:spPr>
        <p:txBody>
          <a:bodyPr/>
          <a:lstStyle/>
          <a:p>
            <a:r>
              <a:rPr lang="en-US" dirty="0"/>
              <a:t>Normalizing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7BEFB-18B9-0C47-9355-4728B33E8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46" y="1061515"/>
            <a:ext cx="3056049" cy="207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3836"/>
      </p:ext>
    </p:extLst>
  </p:cSld>
  <p:clrMapOvr>
    <a:masterClrMapping/>
  </p:clrMapOvr>
</p:sld>
</file>

<file path=ppt/theme/theme1.xml><?xml version="1.0" encoding="utf-8"?>
<a:theme xmlns:a="http://schemas.openxmlformats.org/drawingml/2006/main" name="Penn">
  <a:themeElements>
    <a:clrScheme name="Penn">
      <a:dk1>
        <a:srgbClr val="0B4183"/>
      </a:dk1>
      <a:lt1>
        <a:srgbClr val="FFFFFF"/>
      </a:lt1>
      <a:dk2>
        <a:srgbClr val="212121"/>
      </a:dk2>
      <a:lt2>
        <a:srgbClr val="CDD0D1"/>
      </a:lt2>
      <a:accent1>
        <a:srgbClr val="A93023"/>
      </a:accent1>
      <a:accent2>
        <a:srgbClr val="7F7F7F"/>
      </a:accent2>
      <a:accent3>
        <a:srgbClr val="1186C3"/>
      </a:accent3>
      <a:accent4>
        <a:srgbClr val="702017"/>
      </a:accent4>
      <a:accent5>
        <a:srgbClr val="B4D3F8"/>
      </a:accent5>
      <a:accent6>
        <a:srgbClr val="1186C3"/>
      </a:accent6>
      <a:hlink>
        <a:srgbClr val="3085ED"/>
      </a:hlink>
      <a:folHlink>
        <a:srgbClr val="007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1 - Wrangling Data</Template>
  <TotalTime>26262</TotalTime>
  <Words>2950</Words>
  <Application>Microsoft Macintosh PowerPoint</Application>
  <PresentationFormat>On-screen Show (16:10)</PresentationFormat>
  <Paragraphs>307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Constantia</vt:lpstr>
      <vt:lpstr>Corbel</vt:lpstr>
      <vt:lpstr>Courier New</vt:lpstr>
      <vt:lpstr>Franklin Gothic</vt:lpstr>
      <vt:lpstr>Helvetica</vt:lpstr>
      <vt:lpstr>Noto Sans Symbols</vt:lpstr>
      <vt:lpstr>Tahoma</vt:lpstr>
      <vt:lpstr>Times New Roman</vt:lpstr>
      <vt:lpstr>Wingdings</vt:lpstr>
      <vt:lpstr>Penn</vt:lpstr>
      <vt:lpstr>Information Visualization, aka Visual Analytics</vt:lpstr>
      <vt:lpstr>Overview</vt:lpstr>
      <vt:lpstr>Information Visualization as a Field</vt:lpstr>
      <vt:lpstr>Effective Use of Visualization for Data Science</vt:lpstr>
      <vt:lpstr>Matplotlib and Pandas are Closely Coupled: It’s Easy to Plot!</vt:lpstr>
      <vt:lpstr>Decisions You’ll Need to Make</vt:lpstr>
      <vt:lpstr>Bar vs. Line Charts</vt:lpstr>
      <vt:lpstr>Plotting and Axis Coordinates</vt:lpstr>
      <vt:lpstr>Normalizing Data</vt:lpstr>
      <vt:lpstr>Normalizing Data</vt:lpstr>
      <vt:lpstr>Question: What’s Wrong with this Figure?</vt:lpstr>
      <vt:lpstr>Question: What’s Wrong with this Figure?</vt:lpstr>
      <vt:lpstr>We’ve Been Using Matplotlib  + Pyplot for Many Visualization Tasks</vt:lpstr>
      <vt:lpstr>PowerPoint Presentation</vt:lpstr>
      <vt:lpstr>PowerPoint Presentation</vt:lpstr>
      <vt:lpstr>Summary of General Rules of Thumb</vt:lpstr>
      <vt:lpstr>Fundamentals of Visualization</vt:lpstr>
      <vt:lpstr>A Key Question</vt:lpstr>
      <vt:lpstr>“Grammar of Graphics” - Leland Wilkinson, ggplot2 for R, 2005</vt:lpstr>
      <vt:lpstr>Examples of Statistical Transformations and Geometric Mappings</vt:lpstr>
      <vt:lpstr>ggplot2 and Python</vt:lpstr>
      <vt:lpstr>Trends</vt:lpstr>
      <vt:lpstr>More Advanced Visualization in Python</vt:lpstr>
      <vt:lpstr>Beyond Matplotlib</vt:lpstr>
      <vt:lpstr>Plotting Statistical &amp; Correlational Data with Seaborn</vt:lpstr>
      <vt:lpstr>What is Seaborn?</vt:lpstr>
      <vt:lpstr>Scatter Plot with Seaborn</vt:lpstr>
      <vt:lpstr>Scatter Plot with Seaborn  with Regression Line </vt:lpstr>
      <vt:lpstr>Understanding Data Relationships with Seaborn: How Much Do People Tip?</vt:lpstr>
      <vt:lpstr>Understanding Data Relationships with Seaborn: How Much Do People Tip?</vt:lpstr>
      <vt:lpstr>PowerPoint Presentation</vt:lpstr>
      <vt:lpstr>Pairgrids: Pairwise Comparisons</vt:lpstr>
      <vt:lpstr>Pairgrids: Pairwise Comparisons</vt:lpstr>
      <vt:lpstr>How Much Is a Typical Bill, by Group Size? Heatmaps</vt:lpstr>
      <vt:lpstr>How Much Is a Typical Bill, by Group Size? Heatmaps</vt:lpstr>
      <vt:lpstr>Box-and-Whiskers</vt:lpstr>
      <vt:lpstr>Seaborn and Visualizing Statistical Data</vt:lpstr>
    </vt:vector>
  </TitlesOfParts>
  <Manager>Peter Druschel</Manager>
  <Company/>
  <LinksUpToDate>false</LinksUpToDate>
  <SharedDoc>false</SharedDoc>
  <HyperlinkBase>http://www.cs.rice.edu/~ahae/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Analytics / Information Visualization</dc:title>
  <dc:subject>Scalable and Cloud Computing</dc:subject>
  <dc:creator>Zachary Ives</dc:creator>
  <cp:keywords>NETS 212</cp:keywords>
  <dc:description>http://www.cis.upenn.edu/~nets212/</dc:description>
  <cp:lastModifiedBy>Davidson PhD, Susan B.</cp:lastModifiedBy>
  <cp:revision>147</cp:revision>
  <cp:lastPrinted>2018-04-23T13:11:23Z</cp:lastPrinted>
  <dcterms:created xsi:type="dcterms:W3CDTF">2017-04-23T16:06:07Z</dcterms:created>
  <dcterms:modified xsi:type="dcterms:W3CDTF">2019-11-14T22:04:02Z</dcterms:modified>
  <cp:category>Lecture</cp:category>
</cp:coreProperties>
</file>